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32"/>
  </p:notesMasterIdLst>
  <p:handoutMasterIdLst>
    <p:handoutMasterId r:id="rId33"/>
  </p:handoutMasterIdLst>
  <p:sldIdLst>
    <p:sldId id="256" r:id="rId2"/>
    <p:sldId id="804" r:id="rId3"/>
    <p:sldId id="805" r:id="rId4"/>
    <p:sldId id="807" r:id="rId5"/>
    <p:sldId id="808" r:id="rId6"/>
    <p:sldId id="810" r:id="rId7"/>
    <p:sldId id="777" r:id="rId8"/>
    <p:sldId id="823" r:id="rId9"/>
    <p:sldId id="873" r:id="rId10"/>
    <p:sldId id="828" r:id="rId11"/>
    <p:sldId id="811" r:id="rId12"/>
    <p:sldId id="830" r:id="rId13"/>
    <p:sldId id="831" r:id="rId14"/>
    <p:sldId id="874" r:id="rId15"/>
    <p:sldId id="812" r:id="rId16"/>
    <p:sldId id="832" r:id="rId17"/>
    <p:sldId id="834" r:id="rId18"/>
    <p:sldId id="875" r:id="rId19"/>
    <p:sldId id="851" r:id="rId20"/>
    <p:sldId id="846" r:id="rId21"/>
    <p:sldId id="847" r:id="rId22"/>
    <p:sldId id="848" r:id="rId23"/>
    <p:sldId id="849" r:id="rId24"/>
    <p:sldId id="865" r:id="rId25"/>
    <p:sldId id="868" r:id="rId26"/>
    <p:sldId id="867" r:id="rId27"/>
    <p:sldId id="869" r:id="rId28"/>
    <p:sldId id="870" r:id="rId29"/>
    <p:sldId id="871" r:id="rId30"/>
    <p:sldId id="872" r:id="rId31"/>
  </p:sldIdLst>
  <p:sldSz cx="9144000" cy="6858000" type="screen4x3"/>
  <p:notesSz cx="7099300" cy="10234613"/>
  <p:defaultTextStyle>
    <a:defPPr>
      <a:defRPr lang="zh-CN"/>
    </a:defPPr>
    <a:lvl1pPr algn="l" rtl="0" fontAlgn="base">
      <a:spcBef>
        <a:spcPct val="50000"/>
      </a:spcBef>
      <a:spcAft>
        <a:spcPct val="0"/>
      </a:spcAft>
      <a:defRPr sz="2000" kern="1200">
        <a:solidFill>
          <a:schemeClr val="tx1"/>
        </a:solidFill>
        <a:latin typeface="Arial" pitchFamily="34" charset="0"/>
        <a:ea typeface="黑体" pitchFamily="49"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2" pos="2736" userDrawn="1">
          <p15:clr>
            <a:srgbClr val="A4A3A4"/>
          </p15:clr>
        </p15:guide>
        <p15:guide id="3" orient="horz" pos="21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FFFF00"/>
    <a:srgbClr val="FF0000"/>
    <a:srgbClr val="00CCFF"/>
    <a:srgbClr val="FF9933"/>
    <a:srgbClr val="3366CC"/>
    <a:srgbClr val="006699"/>
    <a:srgbClr val="F927C2"/>
    <a:srgbClr val="FFCC00"/>
    <a:srgbClr val="FAC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56" autoAdjust="0"/>
    <p:restoredTop sz="95382" autoAdjust="0"/>
  </p:normalViewPr>
  <p:slideViewPr>
    <p:cSldViewPr showGuides="1">
      <p:cViewPr varScale="1">
        <p:scale>
          <a:sx n="84" d="100"/>
          <a:sy n="84" d="100"/>
        </p:scale>
        <p:origin x="1380" y="90"/>
      </p:cViewPr>
      <p:guideLst>
        <p:guide pos="2736"/>
        <p:guide orient="horz" pos="21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8115" tIns="49058" rIns="98115" bIns="49058" rtlCol="0"/>
          <a:lstStyle>
            <a:lvl1pPr algn="l">
              <a:defRPr sz="1300"/>
            </a:lvl1pPr>
          </a:lstStyle>
          <a:p>
            <a:endParaRPr lang="en-US"/>
          </a:p>
        </p:txBody>
      </p:sp>
      <p:sp>
        <p:nvSpPr>
          <p:cNvPr id="3" name="Date Placeholder 2"/>
          <p:cNvSpPr>
            <a:spLocks noGrp="1"/>
          </p:cNvSpPr>
          <p:nvPr>
            <p:ph type="dt" sz="quarter" idx="1"/>
          </p:nvPr>
        </p:nvSpPr>
        <p:spPr>
          <a:xfrm>
            <a:off x="4021294" y="0"/>
            <a:ext cx="3076363" cy="511731"/>
          </a:xfrm>
          <a:prstGeom prst="rect">
            <a:avLst/>
          </a:prstGeom>
        </p:spPr>
        <p:txBody>
          <a:bodyPr vert="horz" lIns="98115" tIns="49058" rIns="98115" bIns="49058" rtlCol="0"/>
          <a:lstStyle>
            <a:lvl1pPr algn="r">
              <a:defRPr sz="1300"/>
            </a:lvl1pPr>
          </a:lstStyle>
          <a:p>
            <a:fld id="{234518C9-0026-4EE7-B855-42D52D0CC3EC}" type="datetimeFigureOut">
              <a:rPr lang="en-US" smtClean="0"/>
              <a:pPr/>
              <a:t>9/30/2016</a:t>
            </a:fld>
            <a:endParaRPr lang="en-US"/>
          </a:p>
        </p:txBody>
      </p:sp>
      <p:sp>
        <p:nvSpPr>
          <p:cNvPr id="4" name="Footer Placeholder 3"/>
          <p:cNvSpPr>
            <a:spLocks noGrp="1"/>
          </p:cNvSpPr>
          <p:nvPr>
            <p:ph type="ftr" sz="quarter" idx="2"/>
          </p:nvPr>
        </p:nvSpPr>
        <p:spPr>
          <a:xfrm>
            <a:off x="0" y="9721106"/>
            <a:ext cx="3076363" cy="511731"/>
          </a:xfrm>
          <a:prstGeom prst="rect">
            <a:avLst/>
          </a:prstGeom>
        </p:spPr>
        <p:txBody>
          <a:bodyPr vert="horz" lIns="98115" tIns="49058" rIns="98115" bIns="49058" rtlCol="0" anchor="b"/>
          <a:lstStyle>
            <a:lvl1pPr algn="l">
              <a:defRPr sz="1300"/>
            </a:lvl1pPr>
          </a:lstStyle>
          <a:p>
            <a:endParaRPr lang="en-US"/>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8115" tIns="49058" rIns="98115" bIns="49058" rtlCol="0" anchor="b"/>
          <a:lstStyle>
            <a:lvl1pPr algn="r">
              <a:defRPr sz="1300"/>
            </a:lvl1pPr>
          </a:lstStyle>
          <a:p>
            <a:fld id="{6B5F2D4F-6A44-4117-B1FE-2C385703ECEE}" type="slidenum">
              <a:rPr lang="en-US" smtClean="0"/>
              <a:pPr/>
              <a:t>‹#›</a:t>
            </a:fld>
            <a:endParaRPr lang="en-US"/>
          </a:p>
        </p:txBody>
      </p:sp>
    </p:spTree>
    <p:extLst>
      <p:ext uri="{BB962C8B-B14F-4D97-AF65-F5344CB8AC3E}">
        <p14:creationId xmlns:p14="http://schemas.microsoft.com/office/powerpoint/2010/main" val="3664984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8115" tIns="49058" rIns="98115" bIns="49058"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8115" tIns="49058" rIns="98115" bIns="49058" rtlCol="0"/>
          <a:lstStyle>
            <a:lvl1pPr algn="r">
              <a:defRPr sz="1300"/>
            </a:lvl1pPr>
          </a:lstStyle>
          <a:p>
            <a:fld id="{63979EEC-DD85-4362-9A6D-7C6F6A2D38EA}" type="datetimeFigureOut">
              <a:rPr lang="en-US" smtClean="0"/>
              <a:pPr/>
              <a:t>9/30/2016</a:t>
            </a:fld>
            <a:endParaRPr lang="en-US" dirty="0"/>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8115" tIns="49058" rIns="98115" bIns="49058"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8115" tIns="49058" rIns="98115" bIns="4905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6363" cy="511731"/>
          </a:xfrm>
          <a:prstGeom prst="rect">
            <a:avLst/>
          </a:prstGeom>
        </p:spPr>
        <p:txBody>
          <a:bodyPr vert="horz" lIns="98115" tIns="49058" rIns="98115" bIns="49058"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8115" tIns="49058" rIns="98115" bIns="49058" rtlCol="0" anchor="b"/>
          <a:lstStyle>
            <a:lvl1pPr algn="r">
              <a:defRPr sz="1300"/>
            </a:lvl1pPr>
          </a:lstStyle>
          <a:p>
            <a:fld id="{34B092E2-D08B-497B-89A3-70AB5E9D01ED}" type="slidenum">
              <a:rPr lang="en-US" smtClean="0"/>
              <a:pPr/>
              <a:t>‹#›</a:t>
            </a:fld>
            <a:endParaRPr lang="en-US" dirty="0"/>
          </a:p>
        </p:txBody>
      </p:sp>
    </p:spTree>
    <p:extLst>
      <p:ext uri="{BB962C8B-B14F-4D97-AF65-F5344CB8AC3E}">
        <p14:creationId xmlns:p14="http://schemas.microsoft.com/office/powerpoint/2010/main" val="1673737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Sorting_algorith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en.wikipedia.org/wiki/Sorting_algorithm"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www.quora.com/Why-is-a-selection-sort-algorithm-not-stable"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Good morning everyone, let’s first give a warm welcome to our distinguished guests for joining our lesson this early morning.</a:t>
            </a:r>
          </a:p>
          <a:p>
            <a:r>
              <a:rPr lang="en-US" baseline="0" dirty="0" smtClean="0"/>
              <a:t>Today we are going to explore an interesting topic in computer science: the sorting algorithms. </a:t>
            </a:r>
          </a:p>
        </p:txBody>
      </p:sp>
      <p:sp>
        <p:nvSpPr>
          <p:cNvPr id="4" name="Slide Number Placeholder 3"/>
          <p:cNvSpPr>
            <a:spLocks noGrp="1"/>
          </p:cNvSpPr>
          <p:nvPr>
            <p:ph type="sldNum" sz="quarter" idx="10"/>
          </p:nvPr>
        </p:nvSpPr>
        <p:spPr/>
        <p:txBody>
          <a:bodyPr/>
          <a:lstStyle/>
          <a:p>
            <a:fld id="{34B092E2-D08B-497B-89A3-70AB5E9D01ED}" type="slidenum">
              <a:rPr lang="en-US" smtClean="0"/>
              <a:pPr/>
              <a:t>1</a:t>
            </a:fld>
            <a:endParaRPr lang="en-US" dirty="0"/>
          </a:p>
        </p:txBody>
      </p:sp>
    </p:spTree>
    <p:extLst>
      <p:ext uri="{BB962C8B-B14F-4D97-AF65-F5344CB8AC3E}">
        <p14:creationId xmlns:p14="http://schemas.microsoft.com/office/powerpoint/2010/main" val="3869162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insertion sort [click] works with a longer array.  Please watch the animation and think about the 3 key points. [click] </a:t>
            </a:r>
          </a:p>
          <a:p>
            <a:pPr marL="0" indent="0">
              <a:buNone/>
            </a:pPr>
            <a:r>
              <a:rPr lang="en-US" baseline="0" dirty="0" smtClean="0"/>
              <a:t>Also, think about what is the outer for loop [click]  doing,  and what is the inner [click]  while loop doing? [Ask the whole class]</a:t>
            </a:r>
          </a:p>
          <a:p>
            <a:pPr marL="0" indent="0">
              <a:buNone/>
            </a:pPr>
            <a:r>
              <a:rPr lang="en-US" baseline="0" dirty="0" smtClean="0"/>
              <a:t>[two triangles]</a:t>
            </a:r>
          </a:p>
          <a:p>
            <a:pPr marL="0" indent="0">
              <a:buNone/>
            </a:pPr>
            <a:r>
              <a:rPr lang="en-US" baseline="0" dirty="0" smtClean="0"/>
              <a:t>OK, I’ve done my job for insertion sort. You will learn with more exercises during the group learning step. </a:t>
            </a:r>
          </a:p>
        </p:txBody>
      </p:sp>
      <p:sp>
        <p:nvSpPr>
          <p:cNvPr id="4" name="灯片编号占位符 3"/>
          <p:cNvSpPr>
            <a:spLocks noGrp="1"/>
          </p:cNvSpPr>
          <p:nvPr>
            <p:ph type="sldNum" sz="quarter" idx="10"/>
          </p:nvPr>
        </p:nvSpPr>
        <p:spPr/>
        <p:txBody>
          <a:bodyPr/>
          <a:lstStyle/>
          <a:p>
            <a:fld id="{34B092E2-D08B-497B-89A3-70AB5E9D01ED}" type="slidenum">
              <a:rPr lang="en-US" smtClean="0"/>
              <a:pPr/>
              <a:t>10</a:t>
            </a:fld>
            <a:endParaRPr lang="en-US" dirty="0"/>
          </a:p>
        </p:txBody>
      </p:sp>
    </p:spTree>
    <p:extLst>
      <p:ext uri="{BB962C8B-B14F-4D97-AF65-F5344CB8AC3E}">
        <p14:creationId xmlns:p14="http://schemas.microsoft.com/office/powerpoint/2010/main" val="1260196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let’s move on to the</a:t>
            </a:r>
            <a:r>
              <a:rPr lang="en-US" baseline="0" dirty="0" smtClean="0"/>
              <a:t> second sort algorithm: selection sort. Please watch this short video clip and try to build a visual intuition first. [mouse click]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Selection sort </a:t>
            </a:r>
            <a:r>
              <a:rPr lang="en-GB" dirty="0" smtClean="0"/>
              <a:t>repetitively </a:t>
            </a:r>
            <a:r>
              <a:rPr lang="en-GB" b="1" i="1" dirty="0" smtClean="0">
                <a:solidFill>
                  <a:srgbClr val="FF0000"/>
                </a:solidFill>
              </a:rPr>
              <a:t>picks up the smallest </a:t>
            </a:r>
            <a:r>
              <a:rPr lang="en-GB" dirty="0" smtClean="0"/>
              <a:t>element and put it into the </a:t>
            </a:r>
            <a:r>
              <a:rPr lang="en-GB" b="1" i="1" dirty="0" smtClean="0">
                <a:solidFill>
                  <a:srgbClr val="FF0000"/>
                </a:solidFill>
              </a:rPr>
              <a:t>right position</a:t>
            </a:r>
            <a:endParaRPr lang="en-US" baseline="0" dirty="0" smtClean="0"/>
          </a:p>
          <a:p>
            <a:r>
              <a:rPr lang="en-US" baseline="0" dirty="0" smtClean="0"/>
              <a:t>Let’s watch it one more time, this time, please pay attention to how to pick up the smallest element, and how to put it into the right position. </a:t>
            </a:r>
            <a:endParaRPr lang="en-GB"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11</a:t>
            </a:fld>
            <a:endParaRPr lang="en-US" dirty="0"/>
          </a:p>
        </p:txBody>
      </p:sp>
    </p:spTree>
    <p:extLst>
      <p:ext uri="{BB962C8B-B14F-4D97-AF65-F5344CB8AC3E}">
        <p14:creationId xmlns:p14="http://schemas.microsoft.com/office/powerpoint/2010/main" val="2781971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Again we use the poker cards to illustrate how the selection sort works.  Please keep in mind the description for selection sort.[click]</a:t>
            </a:r>
          </a:p>
          <a:p>
            <a:r>
              <a:rPr lang="en-US" baseline="0" dirty="0" smtClean="0"/>
              <a:t>During our demo, try your best to find out how the 3 key points of the selection sort works:</a:t>
            </a:r>
          </a:p>
          <a:p>
            <a:pPr marL="228600" indent="-228600">
              <a:buAutoNum type="arabicPeriod"/>
            </a:pPr>
            <a:r>
              <a:rPr lang="en-US" baseline="0" dirty="0" smtClean="0"/>
              <a:t>The sorted sub-array:</a:t>
            </a:r>
          </a:p>
          <a:p>
            <a:pPr marL="228600" indent="-228600">
              <a:buAutoNum type="arabicPeriod"/>
            </a:pPr>
            <a:r>
              <a:rPr lang="en-US" baseline="0" dirty="0" smtClean="0"/>
              <a:t>How to pick up the smallest element</a:t>
            </a:r>
          </a:p>
          <a:p>
            <a:pPr marL="228600" indent="-228600">
              <a:buAutoNum type="arabicPeriod"/>
            </a:pPr>
            <a:r>
              <a:rPr lang="en-US" baseline="0" dirty="0" smtClean="0"/>
              <a:t>How to put it into the right position</a:t>
            </a:r>
          </a:p>
          <a:p>
            <a:pPr marL="0" indent="0">
              <a:buNone/>
            </a:pPr>
            <a:endParaRPr lang="en-US" baseline="0" dirty="0" smtClean="0"/>
          </a:p>
          <a:p>
            <a:r>
              <a:rPr lang="en-GB" sz="1200" kern="1200" dirty="0" smtClean="0">
                <a:solidFill>
                  <a:schemeClr val="tx1"/>
                </a:solidFill>
                <a:latin typeface="+mn-lt"/>
                <a:ea typeface="+mn-ea"/>
                <a:cs typeface="+mn-cs"/>
              </a:rPr>
              <a:t>At first, the sorted </a:t>
            </a:r>
            <a:r>
              <a:rPr lang="en-GB" sz="1200" kern="1200" dirty="0" err="1" smtClean="0">
                <a:solidFill>
                  <a:schemeClr val="tx1"/>
                </a:solidFill>
                <a:latin typeface="+mn-lt"/>
                <a:ea typeface="+mn-ea"/>
                <a:cs typeface="+mn-cs"/>
              </a:rPr>
              <a:t>subarray</a:t>
            </a:r>
            <a:r>
              <a:rPr lang="en-GB" sz="1200" kern="1200" dirty="0" smtClean="0">
                <a:solidFill>
                  <a:schemeClr val="tx1"/>
                </a:solidFill>
                <a:latin typeface="+mn-lt"/>
                <a:ea typeface="+mn-ea"/>
                <a:cs typeface="+mn-cs"/>
              </a:rPr>
              <a:t> [point at K1]  is empty. In the first round, the outer for loop variable I = 1, Let’s find the smallest</a:t>
            </a:r>
            <a:r>
              <a:rPr lang="en-GB" sz="1200" kern="1200" baseline="0" dirty="0" smtClean="0">
                <a:solidFill>
                  <a:schemeClr val="tx1"/>
                </a:solidFill>
                <a:latin typeface="+mn-lt"/>
                <a:ea typeface="+mn-ea"/>
                <a:cs typeface="+mn-cs"/>
              </a:rPr>
              <a:t> element. </a:t>
            </a:r>
            <a:r>
              <a:rPr lang="en-GB" sz="1200" kern="1200" dirty="0" smtClean="0">
                <a:solidFill>
                  <a:schemeClr val="tx1"/>
                </a:solidFill>
                <a:latin typeface="+mn-lt"/>
                <a:ea typeface="+mn-ea"/>
                <a:cs typeface="+mn-cs"/>
              </a:rPr>
              <a:t>[point at K2]  To do this, we use</a:t>
            </a:r>
            <a:r>
              <a:rPr lang="en-GB" sz="1200" kern="1200" baseline="0" dirty="0" smtClean="0">
                <a:solidFill>
                  <a:schemeClr val="tx1"/>
                </a:solidFill>
                <a:latin typeface="+mn-lt"/>
                <a:ea typeface="+mn-ea"/>
                <a:cs typeface="+mn-cs"/>
              </a:rPr>
              <a:t> a variable </a:t>
            </a:r>
            <a:r>
              <a:rPr lang="en-GB" sz="1200" kern="1200" baseline="0" dirty="0" err="1" smtClean="0">
                <a:solidFill>
                  <a:schemeClr val="tx1"/>
                </a:solidFill>
                <a:latin typeface="+mn-lt"/>
                <a:ea typeface="+mn-ea"/>
                <a:cs typeface="+mn-cs"/>
              </a:rPr>
              <a:t>MinSub</a:t>
            </a:r>
            <a:r>
              <a:rPr lang="en-GB" sz="1200" kern="1200" baseline="0" dirty="0" smtClean="0">
                <a:solidFill>
                  <a:schemeClr val="tx1"/>
                </a:solidFill>
                <a:latin typeface="+mn-lt"/>
                <a:ea typeface="+mn-ea"/>
                <a:cs typeface="+mn-cs"/>
              </a:rPr>
              <a:t>, and In the inner for loop, whenever we find a smaller element, we change </a:t>
            </a:r>
            <a:r>
              <a:rPr lang="en-GB" sz="1200" kern="1200" baseline="0" dirty="0" err="1" smtClean="0">
                <a:solidFill>
                  <a:schemeClr val="tx1"/>
                </a:solidFill>
                <a:latin typeface="+mn-lt"/>
                <a:ea typeface="+mn-ea"/>
                <a:cs typeface="+mn-cs"/>
              </a:rPr>
              <a:t>MinSub</a:t>
            </a:r>
            <a:r>
              <a:rPr lang="en-GB" sz="1200" kern="1200" baseline="0" dirty="0" smtClean="0">
                <a:solidFill>
                  <a:schemeClr val="tx1"/>
                </a:solidFill>
                <a:latin typeface="+mn-lt"/>
                <a:ea typeface="+mn-ea"/>
                <a:cs typeface="+mn-cs"/>
              </a:rPr>
              <a:t> to its index, so when the inner loop goes over all the unsorted elements, we pick up the smallest by saving its position in </a:t>
            </a:r>
            <a:r>
              <a:rPr lang="en-GB" sz="1200" kern="1200" baseline="0" dirty="0" err="1" smtClean="0">
                <a:solidFill>
                  <a:schemeClr val="tx1"/>
                </a:solidFill>
                <a:latin typeface="+mn-lt"/>
                <a:ea typeface="+mn-ea"/>
                <a:cs typeface="+mn-cs"/>
              </a:rPr>
              <a:t>MinSub</a:t>
            </a:r>
            <a:r>
              <a:rPr lang="en-GB" sz="1200" kern="1200" baseline="0" dirty="0" smtClean="0">
                <a:solidFill>
                  <a:schemeClr val="tx1"/>
                </a:solidFill>
                <a:latin typeface="+mn-lt"/>
                <a:ea typeface="+mn-ea"/>
                <a:cs typeface="+mn-cs"/>
              </a:rPr>
              <a:t>, which is …..  ? In the first round here? </a:t>
            </a:r>
          </a:p>
          <a:p>
            <a:r>
              <a:rPr lang="en-US" sz="1200" kern="1200" baseline="0" dirty="0" smtClean="0">
                <a:solidFill>
                  <a:schemeClr val="tx1"/>
                </a:solidFill>
                <a:latin typeface="+mn-lt"/>
                <a:ea typeface="+mn-ea"/>
                <a:cs typeface="+mn-cs"/>
              </a:rPr>
              <a:t>Then, we put it into the right position by swapping it with the first element in the array. </a:t>
            </a:r>
            <a:r>
              <a:rPr lang="en-GB" sz="1200" kern="1200" dirty="0" smtClean="0">
                <a:solidFill>
                  <a:schemeClr val="tx1"/>
                </a:solidFill>
                <a:latin typeface="+mn-lt"/>
                <a:ea typeface="+mn-ea"/>
                <a:cs typeface="+mn-cs"/>
              </a:rPr>
              <a:t>[point at K3 and swap</a:t>
            </a:r>
            <a:r>
              <a:rPr lang="en-GB" sz="1200" kern="1200" baseline="0" dirty="0" smtClean="0">
                <a:solidFill>
                  <a:schemeClr val="tx1"/>
                </a:solidFill>
                <a:latin typeface="+mn-lt"/>
                <a:ea typeface="+mn-ea"/>
                <a:cs typeface="+mn-cs"/>
              </a:rPr>
              <a:t> part</a:t>
            </a:r>
            <a:r>
              <a:rPr lang="en-GB" sz="1200" kern="1200" dirty="0" smtClean="0">
                <a:solidFill>
                  <a:schemeClr val="tx1"/>
                </a:solidFill>
                <a:latin typeface="+mn-lt"/>
                <a:ea typeface="+mn-ea"/>
                <a:cs typeface="+mn-cs"/>
              </a:rPr>
              <a:t>] . Now</a:t>
            </a:r>
            <a:r>
              <a:rPr lang="en-GB" sz="1200" kern="1200" baseline="0" dirty="0" smtClean="0">
                <a:solidFill>
                  <a:schemeClr val="tx1"/>
                </a:solidFill>
                <a:latin typeface="+mn-lt"/>
                <a:ea typeface="+mn-ea"/>
                <a:cs typeface="+mn-cs"/>
              </a:rPr>
              <a:t> the sorted </a:t>
            </a:r>
            <a:r>
              <a:rPr lang="en-GB" sz="1200" kern="1200" baseline="0" dirty="0" err="1" smtClean="0">
                <a:solidFill>
                  <a:schemeClr val="tx1"/>
                </a:solidFill>
                <a:latin typeface="+mn-lt"/>
                <a:ea typeface="+mn-ea"/>
                <a:cs typeface="+mn-cs"/>
              </a:rPr>
              <a:t>subarray</a:t>
            </a:r>
            <a:r>
              <a:rPr lang="en-GB" sz="1200" kern="1200" baseline="0" dirty="0" smtClean="0">
                <a:solidFill>
                  <a:schemeClr val="tx1"/>
                </a:solidFill>
                <a:latin typeface="+mn-lt"/>
                <a:ea typeface="+mn-ea"/>
                <a:cs typeface="+mn-cs"/>
              </a:rPr>
              <a:t> contains the smallest element of all. </a:t>
            </a:r>
          </a:p>
          <a:p>
            <a:pPr marL="0" indent="0">
              <a:buNone/>
            </a:pPr>
            <a:r>
              <a:rPr lang="en-US" sz="1200" kern="1200" baseline="0" dirty="0" smtClean="0">
                <a:solidFill>
                  <a:schemeClr val="tx1"/>
                </a:solidFill>
                <a:latin typeface="+mn-lt"/>
                <a:ea typeface="+mn-ea"/>
                <a:cs typeface="+mn-cs"/>
              </a:rPr>
              <a:t>This right position is also the final position in the final sorted array. </a:t>
            </a:r>
            <a:endParaRPr lang="en-US" baseline="0" dirty="0" smtClean="0"/>
          </a:p>
          <a:p>
            <a:pPr marL="0" indent="0">
              <a:buNone/>
            </a:pPr>
            <a:r>
              <a:rPr lang="en-US" baseline="0" dirty="0" smtClean="0"/>
              <a:t>Ok, </a:t>
            </a:r>
            <a:r>
              <a:rPr lang="en-US" altLang="zh-CN" baseline="0" dirty="0" smtClean="0"/>
              <a:t>t</a:t>
            </a:r>
            <a:r>
              <a:rPr lang="en-US" baseline="0" dirty="0" smtClean="0"/>
              <a:t>he second round, when I = 2. The sorted </a:t>
            </a:r>
            <a:r>
              <a:rPr lang="en-US" baseline="0" dirty="0" err="1" smtClean="0"/>
              <a:t>subarray</a:t>
            </a:r>
            <a:r>
              <a:rPr lang="en-US" baseline="0" dirty="0" smtClean="0"/>
              <a:t> is {2}, let’s pick up the smallest from the current unsorted </a:t>
            </a:r>
            <a:r>
              <a:rPr lang="en-US" baseline="0" dirty="0" err="1" smtClean="0"/>
              <a:t>subarray</a:t>
            </a:r>
            <a:r>
              <a:rPr lang="en-US" baseline="0" dirty="0" smtClean="0"/>
              <a:t>, similarly, the position is stored in </a:t>
            </a:r>
            <a:r>
              <a:rPr lang="en-US" baseline="0" dirty="0" err="1" smtClean="0"/>
              <a:t>minSub</a:t>
            </a:r>
            <a:r>
              <a:rPr lang="en-US" baseline="0" dirty="0" smtClean="0"/>
              <a:t> through inner for loop. We can see that the smallest in the second round is already the second element, so the it’s already in its right position. </a:t>
            </a:r>
          </a:p>
          <a:p>
            <a:endParaRPr lang="en-US" sz="1200" kern="1200" baseline="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Now I will give you 20 seconds to think about what is happening in the 3</a:t>
            </a:r>
            <a:r>
              <a:rPr lang="en-GB" sz="1200" kern="1200" baseline="30000" dirty="0" smtClean="0">
                <a:solidFill>
                  <a:schemeClr val="tx1"/>
                </a:solidFill>
                <a:latin typeface="+mn-lt"/>
                <a:ea typeface="+mn-ea"/>
                <a:cs typeface="+mn-cs"/>
              </a:rPr>
              <a:t>rd</a:t>
            </a:r>
            <a:r>
              <a:rPr lang="en-GB" sz="1200" kern="1200" baseline="0" dirty="0" smtClean="0">
                <a:solidFill>
                  <a:schemeClr val="tx1"/>
                </a:solidFill>
                <a:latin typeface="+mn-lt"/>
                <a:ea typeface="+mn-ea"/>
                <a:cs typeface="+mn-cs"/>
              </a:rPr>
              <a:t> when I = 3 , and 4</a:t>
            </a:r>
            <a:r>
              <a:rPr lang="en-GB" sz="1200" kern="1200" baseline="30000" dirty="0" smtClean="0">
                <a:solidFill>
                  <a:schemeClr val="tx1"/>
                </a:solidFill>
                <a:latin typeface="+mn-lt"/>
                <a:ea typeface="+mn-ea"/>
                <a:cs typeface="+mn-cs"/>
              </a:rPr>
              <a:t>th</a:t>
            </a:r>
            <a:r>
              <a:rPr lang="en-GB" sz="1200" kern="1200" baseline="0" dirty="0" smtClean="0">
                <a:solidFill>
                  <a:schemeClr val="tx1"/>
                </a:solidFill>
                <a:latin typeface="+mn-lt"/>
                <a:ea typeface="+mn-ea"/>
                <a:cs typeface="+mn-cs"/>
              </a:rPr>
              <a:t> round, when I = 4. Please Try to </a:t>
            </a:r>
            <a:r>
              <a:rPr lang="en-GB" sz="1200" kern="1200" baseline="0" dirty="0" err="1" smtClean="0">
                <a:solidFill>
                  <a:schemeClr val="tx1"/>
                </a:solidFill>
                <a:latin typeface="+mn-lt"/>
                <a:ea typeface="+mn-ea"/>
                <a:cs typeface="+mn-cs"/>
              </a:rPr>
              <a:t>analyze</a:t>
            </a:r>
            <a:r>
              <a:rPr lang="en-GB" sz="1200" kern="1200" baseline="0" dirty="0" smtClean="0">
                <a:solidFill>
                  <a:schemeClr val="tx1"/>
                </a:solidFill>
                <a:latin typeface="+mn-lt"/>
                <a:ea typeface="+mn-ea"/>
                <a:cs typeface="+mn-cs"/>
              </a:rPr>
              <a:t> the 3 key points. </a:t>
            </a:r>
          </a:p>
          <a:p>
            <a:r>
              <a:rPr lang="en-GB" sz="1200" kern="1200" baseline="0" dirty="0" smtClean="0">
                <a:solidFill>
                  <a:schemeClr val="tx1"/>
                </a:solidFill>
                <a:latin typeface="+mn-lt"/>
                <a:ea typeface="+mn-ea"/>
                <a:cs typeface="+mn-cs"/>
              </a:rPr>
              <a:t>[wait for 20 second]. </a:t>
            </a:r>
          </a:p>
          <a:p>
            <a:r>
              <a:rPr lang="en-GB" sz="1200" kern="1200" dirty="0" smtClean="0">
                <a:solidFill>
                  <a:schemeClr val="tx1"/>
                </a:solidFill>
                <a:latin typeface="+mn-lt"/>
                <a:ea typeface="+mn-ea"/>
                <a:cs typeface="+mn-cs"/>
              </a:rPr>
              <a:t>Great! Any volunteer to demo the whole process again by the poker cards? [about 1 minute]</a:t>
            </a:r>
          </a:p>
        </p:txBody>
      </p:sp>
      <p:sp>
        <p:nvSpPr>
          <p:cNvPr id="4" name="灯片编号占位符 3"/>
          <p:cNvSpPr>
            <a:spLocks noGrp="1"/>
          </p:cNvSpPr>
          <p:nvPr>
            <p:ph type="sldNum" sz="quarter" idx="10"/>
          </p:nvPr>
        </p:nvSpPr>
        <p:spPr/>
        <p:txBody>
          <a:bodyPr/>
          <a:lstStyle/>
          <a:p>
            <a:fld id="{34B092E2-D08B-497B-89A3-70AB5E9D01ED}" type="slidenum">
              <a:rPr lang="en-US" smtClean="0"/>
              <a:pPr/>
              <a:t>12</a:t>
            </a:fld>
            <a:endParaRPr lang="en-US" dirty="0"/>
          </a:p>
        </p:txBody>
      </p:sp>
    </p:spTree>
    <p:extLst>
      <p:ext uri="{BB962C8B-B14F-4D97-AF65-F5344CB8AC3E}">
        <p14:creationId xmlns:p14="http://schemas.microsoft.com/office/powerpoint/2010/main" val="3725455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selection sort [click] works with a longer array.  Please watch the animation and think about the 3 key points. [click] </a:t>
            </a:r>
          </a:p>
          <a:p>
            <a:pPr marL="0" indent="0">
              <a:buNone/>
            </a:pPr>
            <a:r>
              <a:rPr lang="en-US" baseline="0" dirty="0" smtClean="0"/>
              <a:t>Also, think about the differences between selection sort and insertion sort in sorted sub-array [click], unsorted </a:t>
            </a:r>
            <a:r>
              <a:rPr lang="en-US" baseline="0" dirty="0" err="1" smtClean="0"/>
              <a:t>subarray</a:t>
            </a:r>
            <a:r>
              <a:rPr lang="en-US" baseline="0" dirty="0" smtClean="0"/>
              <a:t>. [click]  [Ask the whole class]</a:t>
            </a:r>
          </a:p>
          <a:p>
            <a:pPr marL="0" indent="0">
              <a:buNone/>
            </a:pPr>
            <a:r>
              <a:rPr lang="en-US" baseline="0" dirty="0" smtClean="0"/>
              <a:t>[two triangles] </a:t>
            </a:r>
          </a:p>
          <a:p>
            <a:pPr marL="0" indent="0">
              <a:buNone/>
            </a:pPr>
            <a:r>
              <a:rPr lang="en-US" baseline="0" dirty="0" smtClean="0"/>
              <a:t>OK, I’ve done my job for selection sort. You will learn with more exercises during the group learning step. </a:t>
            </a:r>
          </a:p>
          <a:p>
            <a:pPr marL="0" indent="0">
              <a:buNone/>
            </a:pPr>
            <a:endParaRPr lang="en-US" baseline="0"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13</a:t>
            </a:fld>
            <a:endParaRPr lang="en-US" dirty="0"/>
          </a:p>
        </p:txBody>
      </p:sp>
    </p:spTree>
    <p:extLst>
      <p:ext uri="{BB962C8B-B14F-4D97-AF65-F5344CB8AC3E}">
        <p14:creationId xmlns:p14="http://schemas.microsoft.com/office/powerpoint/2010/main" val="2131437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selection sort [click] works with a longer array.  Please watch the animation and think about the 3 key points. [click] </a:t>
            </a:r>
          </a:p>
          <a:p>
            <a:pPr marL="0" indent="0">
              <a:buNone/>
            </a:pPr>
            <a:r>
              <a:rPr lang="en-US" baseline="0" dirty="0" smtClean="0"/>
              <a:t>Also, think about the differences between selection sort and insertion sort in sorted sub-array [click], unsorted </a:t>
            </a:r>
            <a:r>
              <a:rPr lang="en-US" baseline="0" dirty="0" err="1" smtClean="0"/>
              <a:t>subarray</a:t>
            </a:r>
            <a:r>
              <a:rPr lang="en-US" baseline="0" dirty="0" smtClean="0"/>
              <a:t>. [click]  [Ask the whole class]</a:t>
            </a:r>
          </a:p>
          <a:p>
            <a:pPr marL="0" indent="0">
              <a:buNone/>
            </a:pPr>
            <a:r>
              <a:rPr lang="en-US" baseline="0" dirty="0" smtClean="0"/>
              <a:t>[two triangles] </a:t>
            </a:r>
          </a:p>
          <a:p>
            <a:pPr marL="0" indent="0">
              <a:buNone/>
            </a:pPr>
            <a:r>
              <a:rPr lang="en-US" baseline="0" dirty="0" smtClean="0"/>
              <a:t>OK, I’ve done my job for selection sort. You will learn with more exercises during the group learning step. </a:t>
            </a:r>
          </a:p>
          <a:p>
            <a:pPr marL="0" indent="0">
              <a:buNone/>
            </a:pPr>
            <a:endParaRPr lang="en-US" baseline="0"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14</a:t>
            </a:fld>
            <a:endParaRPr lang="en-US" dirty="0"/>
          </a:p>
        </p:txBody>
      </p:sp>
    </p:spTree>
    <p:extLst>
      <p:ext uri="{BB962C8B-B14F-4D97-AF65-F5344CB8AC3E}">
        <p14:creationId xmlns:p14="http://schemas.microsoft.com/office/powerpoint/2010/main" val="1976393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let’s move on to the</a:t>
            </a:r>
            <a:r>
              <a:rPr lang="en-US" baseline="0" dirty="0" smtClean="0"/>
              <a:t> third sort algorithm: bubble sort. Please watch this short video clip and try to build a visual intuition first. </a:t>
            </a:r>
          </a:p>
          <a:p>
            <a:r>
              <a:rPr lang="en-US" baseline="0" dirty="0" smtClean="0"/>
              <a:t>bubble </a:t>
            </a:r>
            <a:r>
              <a:rPr lang="en-GB" dirty="0" smtClean="0"/>
              <a:t>repetitively </a:t>
            </a:r>
            <a:r>
              <a:rPr lang="en-GB" b="1" dirty="0" smtClean="0">
                <a:solidFill>
                  <a:srgbClr val="FF0000"/>
                </a:solidFill>
              </a:rPr>
              <a:t>compares adjacent pairs </a:t>
            </a:r>
            <a:r>
              <a:rPr lang="en-GB" dirty="0" smtClean="0"/>
              <a:t>of elements and </a:t>
            </a:r>
            <a:r>
              <a:rPr lang="en-GB" b="1" dirty="0" smtClean="0">
                <a:solidFill>
                  <a:srgbClr val="FF0000"/>
                </a:solidFill>
              </a:rPr>
              <a:t>swaps</a:t>
            </a:r>
            <a:r>
              <a:rPr lang="en-GB" dirty="0" smtClean="0">
                <a:solidFill>
                  <a:srgbClr val="FF0000"/>
                </a:solidFill>
              </a:rPr>
              <a:t> </a:t>
            </a:r>
            <a:r>
              <a:rPr lang="en-GB" dirty="0" smtClean="0"/>
              <a:t>if necessary</a:t>
            </a:r>
          </a:p>
          <a:p>
            <a:r>
              <a:rPr lang="en-US" baseline="0" dirty="0" smtClean="0"/>
              <a:t>Let’s watch it one more time, this time, please think about what’s the result of each round, and why it is called bubble sort?</a:t>
            </a:r>
            <a:endParaRPr lang="en-GB" dirty="0" smtClean="0"/>
          </a:p>
          <a:p>
            <a:endParaRPr lang="en-GB" dirty="0" smtClean="0"/>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15</a:t>
            </a:fld>
            <a:endParaRPr lang="en-US" dirty="0"/>
          </a:p>
        </p:txBody>
      </p:sp>
    </p:spTree>
    <p:extLst>
      <p:ext uri="{BB962C8B-B14F-4D97-AF65-F5344CB8AC3E}">
        <p14:creationId xmlns:p14="http://schemas.microsoft.com/office/powerpoint/2010/main" val="3924268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aseline="0" dirty="0" smtClean="0"/>
              <a:t>Again we use the poker cards to illustrate how the bubble sort works. </a:t>
            </a:r>
            <a:r>
              <a:rPr lang="en-GB" sz="1200" kern="1200" dirty="0" smtClean="0">
                <a:solidFill>
                  <a:schemeClr val="tx1"/>
                </a:solidFill>
                <a:latin typeface="+mn-lt"/>
                <a:ea typeface="+mn-ea"/>
                <a:cs typeface="+mn-cs"/>
              </a:rPr>
              <a:t>Please keep in mind the description for </a:t>
            </a:r>
            <a:r>
              <a:rPr lang="en-US" baseline="0" dirty="0" smtClean="0"/>
              <a:t>bubble </a:t>
            </a:r>
            <a:r>
              <a:rPr lang="en-GB" sz="1200" kern="1200" dirty="0" smtClean="0">
                <a:solidFill>
                  <a:schemeClr val="tx1"/>
                </a:solidFill>
                <a:latin typeface="+mn-lt"/>
                <a:ea typeface="+mn-ea"/>
                <a:cs typeface="+mn-cs"/>
              </a:rPr>
              <a:t>sort.[click]</a:t>
            </a:r>
          </a:p>
          <a:p>
            <a:r>
              <a:rPr lang="en-GB" sz="1200" kern="1200" dirty="0" smtClean="0">
                <a:solidFill>
                  <a:schemeClr val="tx1"/>
                </a:solidFill>
                <a:latin typeface="+mn-lt"/>
                <a:ea typeface="+mn-ea"/>
                <a:cs typeface="+mn-cs"/>
              </a:rPr>
              <a:t>During our demo, try your best to find out how the 3 key points of the </a:t>
            </a:r>
            <a:r>
              <a:rPr lang="en-US" baseline="0" dirty="0" smtClean="0"/>
              <a:t>bubble </a:t>
            </a:r>
            <a:r>
              <a:rPr lang="en-GB" sz="1200" kern="1200" dirty="0" smtClean="0">
                <a:solidFill>
                  <a:schemeClr val="tx1"/>
                </a:solidFill>
                <a:latin typeface="+mn-lt"/>
                <a:ea typeface="+mn-ea"/>
                <a:cs typeface="+mn-cs"/>
              </a:rPr>
              <a:t>sort works:</a:t>
            </a:r>
          </a:p>
          <a:p>
            <a:r>
              <a:rPr lang="en-GB" sz="1200" kern="1200" dirty="0" smtClean="0">
                <a:solidFill>
                  <a:schemeClr val="tx1"/>
                </a:solidFill>
                <a:latin typeface="+mn-lt"/>
                <a:ea typeface="+mn-ea"/>
                <a:cs typeface="+mn-cs"/>
              </a:rPr>
              <a:t>The sorted sub-array:</a:t>
            </a:r>
          </a:p>
          <a:p>
            <a:r>
              <a:rPr lang="en-GB" sz="1200" kern="1200" dirty="0" smtClean="0">
                <a:solidFill>
                  <a:schemeClr val="tx1"/>
                </a:solidFill>
                <a:latin typeface="+mn-lt"/>
                <a:ea typeface="+mn-ea"/>
                <a:cs typeface="+mn-cs"/>
              </a:rPr>
              <a:t>The result of each</a:t>
            </a:r>
            <a:r>
              <a:rPr lang="en-GB" sz="1200" kern="1200" baseline="0" dirty="0" smtClean="0">
                <a:solidFill>
                  <a:schemeClr val="tx1"/>
                </a:solidFill>
                <a:latin typeface="+mn-lt"/>
                <a:ea typeface="+mn-ea"/>
                <a:cs typeface="+mn-cs"/>
              </a:rPr>
              <a:t> inner loop?</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Why it is called bubble sort?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At first, the sorted </a:t>
            </a:r>
            <a:r>
              <a:rPr lang="en-GB" sz="1200" kern="1200" dirty="0" err="1" smtClean="0">
                <a:solidFill>
                  <a:schemeClr val="tx1"/>
                </a:solidFill>
                <a:latin typeface="+mn-lt"/>
                <a:ea typeface="+mn-ea"/>
                <a:cs typeface="+mn-cs"/>
              </a:rPr>
              <a:t>subarray</a:t>
            </a:r>
            <a:r>
              <a:rPr lang="en-GB" sz="1200" kern="1200" dirty="0" smtClean="0">
                <a:solidFill>
                  <a:schemeClr val="tx1"/>
                </a:solidFill>
                <a:latin typeface="+mn-lt"/>
                <a:ea typeface="+mn-ea"/>
                <a:cs typeface="+mn-cs"/>
              </a:rPr>
              <a:t> [point at K1]  is empty.  In the first round, the outer for loop variable I = 1, and inner loop variable</a:t>
            </a:r>
            <a:r>
              <a:rPr lang="en-GB" sz="1200" kern="1200" baseline="0" dirty="0" smtClean="0">
                <a:solidFill>
                  <a:schemeClr val="tx1"/>
                </a:solidFill>
                <a:latin typeface="+mn-lt"/>
                <a:ea typeface="+mn-ea"/>
                <a:cs typeface="+mn-cs"/>
              </a:rPr>
              <a:t> j starts from the first neighbouring pair, and check if the left element is bigger than the right one, is so, we swap them. Then j increased by 1, and move to the next adjacent pair, which is 6 and 3 now. again, we compare them, and swap the larger one to the right. When j = 3, the adjacent pair is ? Do we swap them? When j =4, the adjacent pair is? Do we swap them? Great, we’ve done all the pairs for the first round. What’s the result of the first round?</a:t>
            </a:r>
            <a:r>
              <a:rPr lang="en-GB" sz="1200" kern="1200" dirty="0" smtClean="0">
                <a:solidFill>
                  <a:schemeClr val="tx1"/>
                </a:solidFill>
                <a:latin typeface="+mn-lt"/>
                <a:ea typeface="+mn-ea"/>
                <a:cs typeface="+mn-cs"/>
              </a:rPr>
              <a:t> [point at K2]  Yes, we</a:t>
            </a:r>
            <a:r>
              <a:rPr lang="en-GB" sz="1200" kern="1200" baseline="0" dirty="0" smtClean="0">
                <a:solidFill>
                  <a:schemeClr val="tx1"/>
                </a:solidFill>
                <a:latin typeface="+mn-lt"/>
                <a:ea typeface="+mn-ea"/>
                <a:cs typeface="+mn-cs"/>
              </a:rPr>
              <a:t> get the heaviest or biggest element down to the bottom of the sorted </a:t>
            </a:r>
            <a:r>
              <a:rPr lang="en-GB" sz="1200" kern="1200" baseline="0" dirty="0" err="1" smtClean="0">
                <a:solidFill>
                  <a:schemeClr val="tx1"/>
                </a:solidFill>
                <a:latin typeface="+mn-lt"/>
                <a:ea typeface="+mn-ea"/>
                <a:cs typeface="+mn-cs"/>
              </a:rPr>
              <a:t>subarray</a:t>
            </a:r>
            <a:r>
              <a:rPr lang="en-GB" sz="1200" kern="1200" baseline="0" dirty="0" smtClean="0">
                <a:solidFill>
                  <a:schemeClr val="tx1"/>
                </a:solidFill>
                <a:latin typeface="+mn-lt"/>
                <a:ea typeface="+mn-ea"/>
                <a:cs typeface="+mn-cs"/>
              </a:rPr>
              <a:t>. And the lighter or smaller elements are floating to the top by the </a:t>
            </a:r>
            <a:r>
              <a:rPr lang="en-GB" sz="1200" kern="1200" baseline="0" dirty="0" err="1" smtClean="0">
                <a:solidFill>
                  <a:schemeClr val="tx1"/>
                </a:solidFill>
                <a:latin typeface="+mn-lt"/>
                <a:ea typeface="+mn-ea"/>
                <a:cs typeface="+mn-cs"/>
              </a:rPr>
              <a:t>swappings</a:t>
            </a:r>
            <a:r>
              <a:rPr lang="en-GB" sz="1200" kern="1200" baseline="0" dirty="0" smtClean="0">
                <a:solidFill>
                  <a:schemeClr val="tx1"/>
                </a:solidFill>
                <a:latin typeface="+mn-lt"/>
                <a:ea typeface="+mn-ea"/>
                <a:cs typeface="+mn-cs"/>
              </a:rPr>
              <a:t>.</a:t>
            </a:r>
          </a:p>
          <a:p>
            <a:r>
              <a:rPr lang="en-GB" sz="1200" kern="1200" dirty="0" smtClean="0">
                <a:solidFill>
                  <a:schemeClr val="tx1"/>
                </a:solidFill>
                <a:latin typeface="+mn-lt"/>
                <a:ea typeface="+mn-ea"/>
                <a:cs typeface="+mn-cs"/>
              </a:rPr>
              <a:t>Now I will give you 30 seconds to think about what is happening in the 2</a:t>
            </a:r>
            <a:r>
              <a:rPr lang="en-GB" sz="1200" kern="1200" baseline="30000" dirty="0" smtClean="0">
                <a:solidFill>
                  <a:schemeClr val="tx1"/>
                </a:solidFill>
                <a:latin typeface="+mn-lt"/>
                <a:ea typeface="+mn-ea"/>
                <a:cs typeface="+mn-cs"/>
              </a:rPr>
              <a:t>nd</a:t>
            </a:r>
            <a:r>
              <a:rPr lang="en-GB" sz="1200" kern="1200" dirty="0" smtClean="0">
                <a:solidFill>
                  <a:schemeClr val="tx1"/>
                </a:solidFill>
                <a:latin typeface="+mn-lt"/>
                <a:ea typeface="+mn-ea"/>
                <a:cs typeface="+mn-cs"/>
              </a:rPr>
              <a:t> round</a:t>
            </a:r>
            <a:r>
              <a:rPr lang="en-GB" sz="1200" kern="1200" baseline="0" dirty="0" smtClean="0">
                <a:solidFill>
                  <a:schemeClr val="tx1"/>
                </a:solidFill>
                <a:latin typeface="+mn-lt"/>
                <a:ea typeface="+mn-ea"/>
                <a:cs typeface="+mn-cs"/>
              </a:rPr>
              <a:t> when I = 2, and the </a:t>
            </a:r>
            <a:r>
              <a:rPr lang="en-GB" sz="1200" kern="1200" dirty="0" smtClean="0">
                <a:solidFill>
                  <a:schemeClr val="tx1"/>
                </a:solidFill>
                <a:latin typeface="+mn-lt"/>
                <a:ea typeface="+mn-ea"/>
                <a:cs typeface="+mn-cs"/>
              </a:rPr>
              <a:t>3</a:t>
            </a:r>
            <a:r>
              <a:rPr lang="en-GB" sz="1200" kern="1200" baseline="30000" dirty="0" smtClean="0">
                <a:solidFill>
                  <a:schemeClr val="tx1"/>
                </a:solidFill>
                <a:latin typeface="+mn-lt"/>
                <a:ea typeface="+mn-ea"/>
                <a:cs typeface="+mn-cs"/>
              </a:rPr>
              <a:t>rd</a:t>
            </a:r>
            <a:r>
              <a:rPr lang="en-GB" sz="1200" kern="1200" baseline="0" dirty="0" smtClean="0">
                <a:solidFill>
                  <a:schemeClr val="tx1"/>
                </a:solidFill>
                <a:latin typeface="+mn-lt"/>
                <a:ea typeface="+mn-ea"/>
                <a:cs typeface="+mn-cs"/>
              </a:rPr>
              <a:t> round, when I = 3 , and 4</a:t>
            </a:r>
            <a:r>
              <a:rPr lang="en-GB" sz="1200" kern="1200" baseline="30000" dirty="0" smtClean="0">
                <a:solidFill>
                  <a:schemeClr val="tx1"/>
                </a:solidFill>
                <a:latin typeface="+mn-lt"/>
                <a:ea typeface="+mn-ea"/>
                <a:cs typeface="+mn-cs"/>
              </a:rPr>
              <a:t>th</a:t>
            </a:r>
            <a:r>
              <a:rPr lang="en-GB" sz="1200" kern="1200" baseline="0" dirty="0" smtClean="0">
                <a:solidFill>
                  <a:schemeClr val="tx1"/>
                </a:solidFill>
                <a:latin typeface="+mn-lt"/>
                <a:ea typeface="+mn-ea"/>
                <a:cs typeface="+mn-cs"/>
              </a:rPr>
              <a:t> round, when I = 4. Please Try to </a:t>
            </a:r>
            <a:r>
              <a:rPr lang="en-GB" sz="1200" kern="1200" baseline="0" dirty="0" err="1" smtClean="0">
                <a:solidFill>
                  <a:schemeClr val="tx1"/>
                </a:solidFill>
                <a:latin typeface="+mn-lt"/>
                <a:ea typeface="+mn-ea"/>
                <a:cs typeface="+mn-cs"/>
              </a:rPr>
              <a:t>analyze</a:t>
            </a:r>
            <a:r>
              <a:rPr lang="en-GB" sz="1200" kern="1200" baseline="0" dirty="0" smtClean="0">
                <a:solidFill>
                  <a:schemeClr val="tx1"/>
                </a:solidFill>
                <a:latin typeface="+mn-lt"/>
                <a:ea typeface="+mn-ea"/>
                <a:cs typeface="+mn-cs"/>
              </a:rPr>
              <a:t> the 3 key points. </a:t>
            </a:r>
          </a:p>
          <a:p>
            <a:r>
              <a:rPr lang="en-GB" sz="1200" kern="1200" baseline="0" dirty="0" smtClean="0">
                <a:solidFill>
                  <a:schemeClr val="tx1"/>
                </a:solidFill>
                <a:latin typeface="+mn-lt"/>
                <a:ea typeface="+mn-ea"/>
                <a:cs typeface="+mn-cs"/>
              </a:rPr>
              <a:t>[wait for 30 second].  Question: when I increases, the number of comparisons and swaps in each inner loop is increasing or decreasing? </a:t>
            </a:r>
          </a:p>
          <a:p>
            <a:r>
              <a:rPr lang="en-US" sz="1200" kern="1200" baseline="0" dirty="0" smtClean="0">
                <a:solidFill>
                  <a:schemeClr val="tx1"/>
                </a:solidFill>
                <a:latin typeface="+mn-lt"/>
                <a:ea typeface="+mn-ea"/>
                <a:cs typeface="+mn-cs"/>
              </a:rPr>
              <a:t>Yes, because at the end of each round, the biggest element in the unsorted </a:t>
            </a:r>
            <a:r>
              <a:rPr lang="en-US" sz="1200" kern="1200" baseline="0" dirty="0" err="1" smtClean="0">
                <a:solidFill>
                  <a:schemeClr val="tx1"/>
                </a:solidFill>
                <a:latin typeface="+mn-lt"/>
                <a:ea typeface="+mn-ea"/>
                <a:cs typeface="+mn-cs"/>
              </a:rPr>
              <a:t>subarray</a:t>
            </a:r>
            <a:r>
              <a:rPr lang="en-US" sz="1200" kern="1200" baseline="0" dirty="0" smtClean="0">
                <a:solidFill>
                  <a:schemeClr val="tx1"/>
                </a:solidFill>
                <a:latin typeface="+mn-lt"/>
                <a:ea typeface="+mn-ea"/>
                <a:cs typeface="+mn-cs"/>
              </a:rPr>
              <a:t> is bottomed down to the beginning of the sorted </a:t>
            </a:r>
            <a:r>
              <a:rPr lang="en-US" sz="1200" kern="1200" baseline="0" dirty="0" err="1" smtClean="0">
                <a:solidFill>
                  <a:schemeClr val="tx1"/>
                </a:solidFill>
                <a:latin typeface="+mn-lt"/>
                <a:ea typeface="+mn-ea"/>
                <a:cs typeface="+mn-cs"/>
              </a:rPr>
              <a:t>subarray</a:t>
            </a:r>
            <a:r>
              <a:rPr lang="en-US" sz="1200" kern="1200" baseline="0" dirty="0" smtClean="0">
                <a:solidFill>
                  <a:schemeClr val="tx1"/>
                </a:solidFill>
                <a:latin typeface="+mn-lt"/>
                <a:ea typeface="+mn-ea"/>
                <a:cs typeface="+mn-cs"/>
              </a:rPr>
              <a:t>. </a:t>
            </a:r>
            <a:endParaRPr lang="en-GB" sz="1200" kern="1200" baseline="0" dirty="0" smtClean="0">
              <a:solidFill>
                <a:schemeClr val="tx1"/>
              </a:solidFill>
              <a:latin typeface="+mn-lt"/>
              <a:ea typeface="+mn-ea"/>
              <a:cs typeface="+mn-cs"/>
            </a:endParaRPr>
          </a:p>
          <a:p>
            <a:r>
              <a:rPr lang="en-GB" sz="1200" kern="1200" baseline="0" dirty="0" smtClean="0">
                <a:solidFill>
                  <a:schemeClr val="tx1"/>
                </a:solidFill>
                <a:latin typeface="+mn-lt"/>
                <a:ea typeface="+mn-ea"/>
                <a:cs typeface="+mn-cs"/>
              </a:rPr>
              <a:t>Great! Any volunteer to demo the whole process again by the poker cards? [about 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 </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16</a:t>
            </a:fld>
            <a:endParaRPr lang="en-US" dirty="0"/>
          </a:p>
        </p:txBody>
      </p:sp>
    </p:spTree>
    <p:extLst>
      <p:ext uri="{BB962C8B-B14F-4D97-AF65-F5344CB8AC3E}">
        <p14:creationId xmlns:p14="http://schemas.microsoft.com/office/powerpoint/2010/main" val="3042465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bubble sort [click] works with a longer array.  Please watch the animation and think about the 3 key points. [click] </a:t>
            </a:r>
          </a:p>
          <a:p>
            <a:pPr marL="0" indent="0">
              <a:buNone/>
            </a:pPr>
            <a:r>
              <a:rPr lang="en-US" baseline="0" dirty="0" smtClean="0"/>
              <a:t>Also, think about the differences compared to selection sort and insertion sort in sorted sub-array [click], unsorted </a:t>
            </a:r>
            <a:r>
              <a:rPr lang="en-US" baseline="0" dirty="0" err="1" smtClean="0"/>
              <a:t>subarray</a:t>
            </a:r>
            <a:r>
              <a:rPr lang="en-US" baseline="0" dirty="0" smtClean="0"/>
              <a:t> [click].  [Ask the whole class]</a:t>
            </a:r>
          </a:p>
          <a:p>
            <a:pPr marL="0" indent="0">
              <a:buNone/>
            </a:pPr>
            <a:r>
              <a:rPr lang="en-US" baseline="0" dirty="0" smtClean="0"/>
              <a:t>OK, I’ve done my job for selection sort. You will learn with more exercises during the group learning step. </a:t>
            </a:r>
          </a:p>
        </p:txBody>
      </p:sp>
      <p:sp>
        <p:nvSpPr>
          <p:cNvPr id="4" name="灯片编号占位符 3"/>
          <p:cNvSpPr>
            <a:spLocks noGrp="1"/>
          </p:cNvSpPr>
          <p:nvPr>
            <p:ph type="sldNum" sz="quarter" idx="10"/>
          </p:nvPr>
        </p:nvSpPr>
        <p:spPr/>
        <p:txBody>
          <a:bodyPr/>
          <a:lstStyle/>
          <a:p>
            <a:fld id="{34B092E2-D08B-497B-89A3-70AB5E9D01ED}" type="slidenum">
              <a:rPr lang="en-US" smtClean="0"/>
              <a:pPr/>
              <a:t>17</a:t>
            </a:fld>
            <a:endParaRPr lang="en-US" dirty="0"/>
          </a:p>
        </p:txBody>
      </p:sp>
    </p:spTree>
    <p:extLst>
      <p:ext uri="{BB962C8B-B14F-4D97-AF65-F5344CB8AC3E}">
        <p14:creationId xmlns:p14="http://schemas.microsoft.com/office/powerpoint/2010/main" val="811949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bubble sort [click] works with a longer array.  Please watch the animation and think about the 3 key points. [click] </a:t>
            </a:r>
          </a:p>
          <a:p>
            <a:pPr marL="0" indent="0">
              <a:buNone/>
            </a:pPr>
            <a:r>
              <a:rPr lang="en-US" baseline="0" dirty="0" smtClean="0"/>
              <a:t>Also, think about the differences compared to selection sort and insertion sort in sorted sub-array [click], unsorted </a:t>
            </a:r>
            <a:r>
              <a:rPr lang="en-US" baseline="0" dirty="0" err="1" smtClean="0"/>
              <a:t>subarray</a:t>
            </a:r>
            <a:r>
              <a:rPr lang="en-US" baseline="0" dirty="0" smtClean="0"/>
              <a:t> [click].  [Ask the whole class]</a:t>
            </a:r>
          </a:p>
          <a:p>
            <a:pPr marL="0" indent="0">
              <a:buNone/>
            </a:pPr>
            <a:r>
              <a:rPr lang="en-US" baseline="0" dirty="0" smtClean="0"/>
              <a:t>OK, I’ve done my job for selection sort. You will learn with more exercises during the group learning step. </a:t>
            </a:r>
          </a:p>
        </p:txBody>
      </p:sp>
      <p:sp>
        <p:nvSpPr>
          <p:cNvPr id="4" name="灯片编号占位符 3"/>
          <p:cNvSpPr>
            <a:spLocks noGrp="1"/>
          </p:cNvSpPr>
          <p:nvPr>
            <p:ph type="sldNum" sz="quarter" idx="10"/>
          </p:nvPr>
        </p:nvSpPr>
        <p:spPr/>
        <p:txBody>
          <a:bodyPr/>
          <a:lstStyle/>
          <a:p>
            <a:fld id="{34B092E2-D08B-497B-89A3-70AB5E9D01ED}" type="slidenum">
              <a:rPr lang="en-US" smtClean="0"/>
              <a:pPr/>
              <a:t>18</a:t>
            </a:fld>
            <a:endParaRPr lang="en-US" dirty="0"/>
          </a:p>
        </p:txBody>
      </p:sp>
    </p:spTree>
    <p:extLst>
      <p:ext uri="{BB962C8B-B14F-4D97-AF65-F5344CB8AC3E}">
        <p14:creationId xmlns:p14="http://schemas.microsoft.com/office/powerpoint/2010/main" val="1830505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aseline="0" dirty="0" err="1" smtClean="0"/>
              <a:t>Tatata</a:t>
            </a:r>
            <a:r>
              <a:rPr lang="en-US" baseline="0" dirty="0" smtClean="0"/>
              <a:t>, small quiz time! Feel nervous? No worries, you are all very smart guys and always doing great jobs!</a:t>
            </a:r>
          </a:p>
          <a:p>
            <a:r>
              <a:rPr lang="en-US" baseline="0" dirty="0" smtClean="0"/>
              <a:t>Task1:  Please Link each of the description with the correct sort algorithm it describes. </a:t>
            </a:r>
          </a:p>
          <a:p>
            <a:r>
              <a:rPr lang="en-US" altLang="zh-CN" baseline="0" dirty="0" smtClean="0"/>
              <a:t>Task2: </a:t>
            </a:r>
            <a:r>
              <a:rPr lang="en-US" baseline="0" dirty="0" smtClean="0"/>
              <a:t> link the video clips to the correct sort algorithms. video A first, which sort algorithm is this? </a:t>
            </a:r>
          </a:p>
          <a:p>
            <a:r>
              <a:rPr lang="en-US" baseline="0" dirty="0" smtClean="0"/>
              <a:t>Video B is which sort algorithm? </a:t>
            </a:r>
          </a:p>
          <a:p>
            <a:r>
              <a:rPr lang="en-US" baseline="0" dirty="0" smtClean="0"/>
              <a:t>How about Video C? Great, the bubble sort bottoms down the heavy elements and floating the lighter ones through many swaps.</a:t>
            </a:r>
          </a:p>
        </p:txBody>
      </p:sp>
      <p:sp>
        <p:nvSpPr>
          <p:cNvPr id="4" name="灯片编号占位符 3"/>
          <p:cNvSpPr>
            <a:spLocks noGrp="1"/>
          </p:cNvSpPr>
          <p:nvPr>
            <p:ph type="sldNum" sz="quarter" idx="10"/>
          </p:nvPr>
        </p:nvSpPr>
        <p:spPr/>
        <p:txBody>
          <a:bodyPr/>
          <a:lstStyle/>
          <a:p>
            <a:fld id="{34B092E2-D08B-497B-89A3-70AB5E9D01ED}" type="slidenum">
              <a:rPr lang="en-US" smtClean="0"/>
              <a:pPr/>
              <a:t>19</a:t>
            </a:fld>
            <a:endParaRPr lang="en-US" dirty="0"/>
          </a:p>
        </p:txBody>
      </p:sp>
    </p:spTree>
    <p:extLst>
      <p:ext uri="{BB962C8B-B14F-4D97-AF65-F5344CB8AC3E}">
        <p14:creationId xmlns:p14="http://schemas.microsoft.com/office/powerpoint/2010/main" val="1033530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This</a:t>
            </a:r>
            <a:r>
              <a:rPr lang="en-GB" baseline="0" dirty="0" smtClean="0"/>
              <a:t> is the outline for our double period lesson. Please pay attention to these orange boxes here [click], they list your tasks or activities during each section.</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a:t>
            </a:r>
            <a:r>
              <a:rPr lang="en-GB" baseline="0" dirty="0" smtClean="0"/>
              <a:t>he first period, we will first introduce [click]  the sorting algorithm with applications. Then, we will [click]  study together what are the algorithms for insertion sort, selection sort and bubble sort.  As the content’s a lot and I want to give you more activity time, our period one might be around 45-50 minutes.  Then you will have a short break. After which we will continue to explore [click]  how to implement the algorithms using VB.NET and [click]  how to analyse the performance of a sorting algorithm. </a:t>
            </a:r>
          </a:p>
          <a:p>
            <a:r>
              <a:rPr lang="en-GB" baseline="0" dirty="0" smtClean="0"/>
              <a:t>In these two sections, you are not only going to learn from the group but also going to be the group teachers. This is a very challenge lesson, but I strongly believe you guys will do a great job. </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a:t>
            </a:fld>
            <a:endParaRPr lang="en-US" dirty="0"/>
          </a:p>
        </p:txBody>
      </p:sp>
    </p:spTree>
    <p:extLst>
      <p:ext uri="{BB962C8B-B14F-4D97-AF65-F5344CB8AC3E}">
        <p14:creationId xmlns:p14="http://schemas.microsoft.com/office/powerpoint/2010/main" val="2889008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warmly welcome group</a:t>
            </a:r>
            <a:r>
              <a:rPr lang="en-US" baseline="0" dirty="0" smtClean="0"/>
              <a:t> * to come to the stage to give us their acting of insertion sort!</a:t>
            </a:r>
          </a:p>
          <a:p>
            <a:r>
              <a:rPr lang="en-US" baseline="0" dirty="0" smtClean="0"/>
              <a:t>Dear judges, please write down your marks for each group. The score scale is 1-10, 10 is the highest!</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20</a:t>
            </a:fld>
            <a:endParaRPr lang="en-US" dirty="0"/>
          </a:p>
        </p:txBody>
      </p:sp>
    </p:spTree>
    <p:extLst>
      <p:ext uri="{BB962C8B-B14F-4D97-AF65-F5344CB8AC3E}">
        <p14:creationId xmlns:p14="http://schemas.microsoft.com/office/powerpoint/2010/main" val="3472809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Fantastic! Now Let’s introduce</a:t>
            </a:r>
            <a:r>
              <a:rPr lang="en-US" baseline="0" dirty="0" smtClean="0"/>
              <a:t> </a:t>
            </a:r>
            <a:r>
              <a:rPr lang="en-US" dirty="0" smtClean="0"/>
              <a:t>group</a:t>
            </a:r>
            <a:r>
              <a:rPr lang="en-US" baseline="0" dirty="0" smtClean="0"/>
              <a:t> * to come on the stage to give us their acting of selection sort!</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21</a:t>
            </a:fld>
            <a:endParaRPr lang="en-US" dirty="0"/>
          </a:p>
        </p:txBody>
      </p:sp>
    </p:spTree>
    <p:extLst>
      <p:ext uri="{BB962C8B-B14F-4D97-AF65-F5344CB8AC3E}">
        <p14:creationId xmlns:p14="http://schemas.microsoft.com/office/powerpoint/2010/main" val="4045780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Wonderful! Now The</a:t>
            </a:r>
            <a:r>
              <a:rPr lang="en-US" baseline="0" dirty="0" smtClean="0"/>
              <a:t> stage is all yours,  </a:t>
            </a:r>
            <a:r>
              <a:rPr lang="en-US" dirty="0" smtClean="0"/>
              <a:t>group</a:t>
            </a:r>
            <a:r>
              <a:rPr lang="en-US" baseline="0" dirty="0" smtClean="0"/>
              <a:t> *, please give us your talented acting of bubble sort!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22</a:t>
            </a:fld>
            <a:endParaRPr lang="en-US" dirty="0"/>
          </a:p>
        </p:txBody>
      </p:sp>
    </p:spTree>
    <p:extLst>
      <p:ext uri="{BB962C8B-B14F-4D97-AF65-F5344CB8AC3E}">
        <p14:creationId xmlns:p14="http://schemas.microsoft.com/office/powerpoint/2010/main" val="3751950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Great,</a:t>
            </a:r>
            <a:r>
              <a:rPr lang="en-US" baseline="0" dirty="0" smtClean="0"/>
              <a:t> we’ve applied the 3 sorting algorithms to an interesting role playing game! </a:t>
            </a:r>
          </a:p>
          <a:p>
            <a:r>
              <a:rPr lang="en-US" baseline="0" dirty="0" smtClean="0"/>
              <a:t>Now, Let’s summarize our first period with a small quiz: Link animation A,B,C to the correct sort algorithm. </a:t>
            </a:r>
          </a:p>
          <a:p>
            <a:r>
              <a:rPr lang="en-US" baseline="0" dirty="0" smtClean="0"/>
              <a:t>Anyone would like to come to the front to be the student teacher to finish our 1</a:t>
            </a:r>
            <a:r>
              <a:rPr lang="en-US" baseline="30000" dirty="0" smtClean="0"/>
              <a:t>st</a:t>
            </a:r>
            <a:r>
              <a:rPr lang="en-US" baseline="0" dirty="0" smtClean="0"/>
              <a:t> period with this recap question? You can ask other students to answer your questions and conclude with your own words and understanding!</a:t>
            </a:r>
          </a:p>
          <a:p>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23</a:t>
            </a:fld>
            <a:endParaRPr lang="en-US" dirty="0"/>
          </a:p>
        </p:txBody>
      </p:sp>
    </p:spTree>
    <p:extLst>
      <p:ext uri="{BB962C8B-B14F-4D97-AF65-F5344CB8AC3E}">
        <p14:creationId xmlns:p14="http://schemas.microsoft.com/office/powerpoint/2010/main" val="54216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hlinkClick r:id="rId3"/>
              </a:rPr>
              <a:t>For an</a:t>
            </a:r>
            <a:r>
              <a:rPr lang="en-US" baseline="0" dirty="0" smtClean="0">
                <a:hlinkClick r:id="rId3"/>
              </a:rPr>
              <a:t> array of size N, we want to know how much time a sorting algorithm will take to sort it into a certain order. This is the computational complexity, which is function of the array size N. In computer science, it is usually represented using the big O notation. </a:t>
            </a:r>
          </a:p>
          <a:p>
            <a:r>
              <a:rPr lang="en-US" baseline="0" dirty="0" smtClean="0">
                <a:hlinkClick r:id="rId3"/>
              </a:rPr>
              <a:t>Besides time, we also want to know how much space a sorting algorithm will need. It is also a function of array size N, and usually be represented with Big O notation. </a:t>
            </a:r>
          </a:p>
          <a:p>
            <a:r>
              <a:rPr lang="en-US" baseline="0" dirty="0" smtClean="0">
                <a:hlinkClick r:id="rId3"/>
              </a:rPr>
              <a:t>Further more, we might want to know if a sorting algorithm is stable or not. </a:t>
            </a: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US" dirty="0" smtClean="0">
              <a:hlinkClick r:id="rId3"/>
            </a:endParaRPr>
          </a:p>
          <a:p>
            <a:endParaRPr lang="en-GB" dirty="0" smtClean="0">
              <a:hlinkClick r:id="rId3"/>
            </a:endParaRPr>
          </a:p>
          <a:p>
            <a:r>
              <a:rPr lang="en-GB" dirty="0" smtClean="0">
                <a:hlinkClick r:id="rId3"/>
              </a:rPr>
              <a:t>http://en.wikipedia.org/wiki/Sorting_algorithm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24</a:t>
            </a:fld>
            <a:endParaRPr lang="en-US" dirty="0"/>
          </a:p>
        </p:txBody>
      </p:sp>
    </p:spTree>
    <p:extLst>
      <p:ext uri="{BB962C8B-B14F-4D97-AF65-F5344CB8AC3E}">
        <p14:creationId xmlns:p14="http://schemas.microsoft.com/office/powerpoint/2010/main" val="68505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hlinkClick r:id="rId3"/>
              </a:rPr>
              <a:t>Stable</a:t>
            </a:r>
            <a:r>
              <a:rPr lang="en-US" baseline="0" dirty="0" smtClean="0">
                <a:hlinkClick r:id="rId3"/>
              </a:rPr>
              <a:t> sorting algorithms maintain the relative order of records with equal values. </a:t>
            </a:r>
          </a:p>
          <a:p>
            <a:r>
              <a:rPr lang="en-US" baseline="0" dirty="0" smtClean="0">
                <a:hlinkClick r:id="rId3"/>
              </a:rPr>
              <a:t>Let’s take bubble sort for an example., there are two 5s in the input array, the heart 5 is in front of the spades 5. </a:t>
            </a:r>
          </a:p>
          <a:p>
            <a:r>
              <a:rPr lang="en-US" baseline="0" dirty="0" smtClean="0">
                <a:hlinkClick r:id="rId3"/>
              </a:rPr>
              <a:t>After bubble sort, the two 5s keep the relative orders. So bubble sort is a stable sorting algorithm.</a:t>
            </a:r>
          </a:p>
          <a:p>
            <a:endParaRPr lang="en-US" dirty="0" smtClean="0">
              <a:hlinkClick r:id="rId3"/>
            </a:endParaRPr>
          </a:p>
          <a:p>
            <a:r>
              <a:rPr lang="en-US" dirty="0" smtClean="0">
                <a:hlinkClick r:id="rId3"/>
              </a:rPr>
              <a:t>If a</a:t>
            </a:r>
            <a:r>
              <a:rPr lang="en-US" baseline="0" dirty="0" smtClean="0">
                <a:hlinkClick r:id="rId3"/>
              </a:rPr>
              <a:t> sorting algorithm will change the relative order of elements with equal values, then it is not stable.</a:t>
            </a:r>
            <a:endParaRPr lang="en-GB" dirty="0" smtClean="0">
              <a:hlinkClick r:id="rId3"/>
            </a:endParaRPr>
          </a:p>
          <a:p>
            <a:endParaRPr lang="en-GB" dirty="0" smtClean="0">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effectLst/>
                <a:latin typeface="+mn-lt"/>
                <a:ea typeface="+mn-ea"/>
                <a:cs typeface="+mn-cs"/>
              </a:rPr>
              <a:t>Spades</a:t>
            </a:r>
            <a:r>
              <a:rPr lang="zh-CN" altLang="en-US" sz="1200" b="1" i="0" kern="1200" dirty="0" smtClean="0">
                <a:solidFill>
                  <a:schemeClr val="tx1"/>
                </a:solidFill>
                <a:effectLst/>
                <a:latin typeface="+mn-lt"/>
                <a:ea typeface="+mn-ea"/>
                <a:cs typeface="+mn-cs"/>
              </a:rPr>
              <a:t>黑桃</a:t>
            </a:r>
            <a:endParaRPr lang="en-US" altLang="zh-CN"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Hearts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Diamonds</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Clubs </a:t>
            </a:r>
            <a:r>
              <a:rPr lang="zh-CN" altLang="en-US" dirty="0" smtClean="0"/>
              <a:t>草花，梅花</a:t>
            </a:r>
            <a:endParaRPr lang="en-GB" sz="1200" b="1" i="0" kern="1200" dirty="0" smtClean="0">
              <a:solidFill>
                <a:schemeClr val="tx1"/>
              </a:solidFill>
              <a:effectLst/>
              <a:latin typeface="+mn-lt"/>
              <a:ea typeface="+mn-ea"/>
              <a:cs typeface="+mn-cs"/>
            </a:endParaRPr>
          </a:p>
          <a:p>
            <a:endParaRPr lang="en-US" dirty="0" smtClean="0">
              <a:hlinkClick r:id="rId3"/>
            </a:endParaRPr>
          </a:p>
          <a:p>
            <a:r>
              <a:rPr lang="en-GB" dirty="0" smtClean="0">
                <a:hlinkClick r:id="rId4"/>
              </a:rPr>
              <a:t>http://www.quora.com/Why-is-a-selection-sort-algorithm-not-stable</a:t>
            </a:r>
            <a:endParaRPr lang="en-GB" dirty="0" smtClean="0">
              <a:hlinkClick r:id="rId3"/>
            </a:endParaRPr>
          </a:p>
          <a:p>
            <a:r>
              <a:rPr lang="en-GB" dirty="0" smtClean="0">
                <a:hlinkClick r:id="rId3"/>
              </a:rPr>
              <a:t>http://en.wikipedia.org/wiki/Sorting_algorithm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25</a:t>
            </a:fld>
            <a:endParaRPr lang="en-US" dirty="0"/>
          </a:p>
        </p:txBody>
      </p:sp>
    </p:spTree>
    <p:extLst>
      <p:ext uri="{BB962C8B-B14F-4D97-AF65-F5344CB8AC3E}">
        <p14:creationId xmlns:p14="http://schemas.microsoft.com/office/powerpoint/2010/main" val="308025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Let’s see</a:t>
            </a:r>
            <a:r>
              <a:rPr lang="en-US" altLang="zh-CN" baseline="0" dirty="0" smtClean="0"/>
              <a:t> how to calculate the computational complexity. The most time consuming steps in the algorithm are comparing and swapping. Here, </a:t>
            </a:r>
            <a:r>
              <a:rPr lang="en-GB" baseline="0" dirty="0" smtClean="0"/>
              <a:t>we take the bubble sort algorithm for an example to calculate the total number of swaps and comparisons as a function of size N.</a:t>
            </a:r>
          </a:p>
          <a:p>
            <a:r>
              <a:rPr lang="en-US" baseline="0" dirty="0" smtClean="0"/>
              <a:t>In outer loop 1, there are N-1 comparison and N-1 swaps, in outer loop 2, there are N-2 comparisons and N-2 swaps, in outer loop I, there are N-I comparisons and swaps. </a:t>
            </a:r>
          </a:p>
          <a:p>
            <a:r>
              <a:rPr lang="en-US" baseline="0" dirty="0" smtClean="0"/>
              <a:t>So the total numbers of swap and comparison is a simple sum of arithmetic sequence, which equals to half of N times N-1. If the time takes to do a swap is C1, and time takes to do a comparison is C2, then the total time is this, it is a quadratic function of N. So we represent the computational complexity as big O, </a:t>
            </a:r>
            <a:r>
              <a:rPr lang="en-US" altLang="zh-CN" baseline="0" dirty="0" smtClean="0"/>
              <a:t>N squared. </a:t>
            </a:r>
          </a:p>
          <a:p>
            <a:endParaRPr lang="en-US" baseline="0" dirty="0" smtClean="0"/>
          </a:p>
          <a:p>
            <a:r>
              <a:rPr lang="en-US" baseline="0" dirty="0" smtClean="0"/>
              <a:t>About the memory usage, because we swap the array element, which means directly use the memory for storing arrays, no additional space is needed to store the array element, this is called in place. In the algorithm, there are several variables for loop control and temporary swap, but they are of fixed number, not related to the array size N. So in sum, the memory usage of the bubble sort is constant, it will not increased with the array size. So we represent it as Big O 1.</a:t>
            </a:r>
          </a:p>
          <a:p>
            <a:endParaRPr lang="en-GB" baseline="0" dirty="0" smtClean="0"/>
          </a:p>
          <a:p>
            <a:endParaRPr lang="en-US" baseline="0"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26</a:t>
            </a:fld>
            <a:endParaRPr lang="en-US" dirty="0"/>
          </a:p>
        </p:txBody>
      </p:sp>
    </p:spTree>
    <p:extLst>
      <p:ext uri="{BB962C8B-B14F-4D97-AF65-F5344CB8AC3E}">
        <p14:creationId xmlns:p14="http://schemas.microsoft.com/office/powerpoint/2010/main" val="2473750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To summarize the performance analysis</a:t>
            </a:r>
            <a:r>
              <a:rPr lang="en-GB" baseline="0" dirty="0" smtClean="0"/>
              <a:t> for bubble sort: It’s computational complexity is Big O N squared. While space complexity is Big O 1, and it is a stable algorithm.</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27</a:t>
            </a:fld>
            <a:endParaRPr lang="en-US" dirty="0"/>
          </a:p>
        </p:txBody>
      </p:sp>
    </p:spTree>
    <p:extLst>
      <p:ext uri="{BB962C8B-B14F-4D97-AF65-F5344CB8AC3E}">
        <p14:creationId xmlns:p14="http://schemas.microsoft.com/office/powerpoint/2010/main" val="247718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To</a:t>
            </a:r>
            <a:r>
              <a:rPr lang="en-US" baseline="0" dirty="0" smtClean="0"/>
              <a:t> fill in t</a:t>
            </a:r>
            <a:r>
              <a:rPr lang="en-US" dirty="0" smtClean="0"/>
              <a:t>he</a:t>
            </a:r>
            <a:r>
              <a:rPr lang="en-US" baseline="0" dirty="0" smtClean="0"/>
              <a:t> rest of the table is your homework. </a:t>
            </a:r>
            <a:endParaRPr lang="en-GB" baseline="0" dirty="0" smtClean="0"/>
          </a:p>
          <a:p>
            <a:r>
              <a:rPr lang="en-US" baseline="0" dirty="0" smtClean="0"/>
              <a:t>I hope you could do some practical exploration by running the algorithm with array of different size and see the changes of running time. We could expect it to be a quadratic function. But, we need experiment results to support the theory deduction result. </a:t>
            </a:r>
          </a:p>
          <a:p>
            <a:r>
              <a:rPr lang="en-US" baseline="0" dirty="0" smtClean="0"/>
              <a:t>About How to record the running time for a piece of code, you could refer to this link. </a:t>
            </a:r>
          </a:p>
        </p:txBody>
      </p:sp>
      <p:sp>
        <p:nvSpPr>
          <p:cNvPr id="4" name="灯片编号占位符 3"/>
          <p:cNvSpPr>
            <a:spLocks noGrp="1"/>
          </p:cNvSpPr>
          <p:nvPr>
            <p:ph type="sldNum" sz="quarter" idx="10"/>
          </p:nvPr>
        </p:nvSpPr>
        <p:spPr/>
        <p:txBody>
          <a:bodyPr/>
          <a:lstStyle/>
          <a:p>
            <a:fld id="{34B092E2-D08B-497B-89A3-70AB5E9D01ED}" type="slidenum">
              <a:rPr lang="en-US" smtClean="0"/>
              <a:pPr/>
              <a:t>28</a:t>
            </a:fld>
            <a:endParaRPr lang="en-US" dirty="0"/>
          </a:p>
        </p:txBody>
      </p:sp>
    </p:spTree>
    <p:extLst>
      <p:ext uri="{BB962C8B-B14F-4D97-AF65-F5344CB8AC3E}">
        <p14:creationId xmlns:p14="http://schemas.microsoft.com/office/powerpoint/2010/main" val="2841642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Well, as you can see, the</a:t>
            </a:r>
            <a:r>
              <a:rPr lang="en-GB" baseline="0" dirty="0" smtClean="0"/>
              <a:t> 3 basic algorithms we’ve discussed in this lesson is very basic, and in someway not very efficient. </a:t>
            </a:r>
          </a:p>
          <a:p>
            <a:r>
              <a:rPr lang="en-US" baseline="0" dirty="0" smtClean="0"/>
              <a:t>Can you think of the ways to improve the basic algorithms? </a:t>
            </a:r>
            <a:endParaRPr lang="en-GB" baseline="0" dirty="0" smtClean="0"/>
          </a:p>
          <a:p>
            <a:r>
              <a:rPr lang="en-US" baseline="0" dirty="0" smtClean="0"/>
              <a:t>As sorting is so important, computer scientists have built more and more efficient algorithms, like shell sort, heap sort, merge sort, quick sort etc….</a:t>
            </a:r>
          </a:p>
          <a:p>
            <a:r>
              <a:rPr lang="en-US" baseline="0" dirty="0" smtClean="0"/>
              <a:t>And this is your optional homework to do some research about these more advanced algorithm.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29</a:t>
            </a:fld>
            <a:endParaRPr lang="en-US" dirty="0"/>
          </a:p>
        </p:txBody>
      </p:sp>
    </p:spTree>
    <p:extLst>
      <p:ext uri="{BB962C8B-B14F-4D97-AF65-F5344CB8AC3E}">
        <p14:creationId xmlns:p14="http://schemas.microsoft.com/office/powerpoint/2010/main" val="1980807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Let’s start with the first section. </a:t>
            </a:r>
            <a:endParaRPr lang="en-GB" baseline="0" dirty="0" smtClean="0"/>
          </a:p>
          <a:p>
            <a:r>
              <a:rPr lang="en-GB" baseline="0" dirty="0" smtClean="0"/>
              <a:t>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3</a:t>
            </a:fld>
            <a:endParaRPr lang="en-US" dirty="0"/>
          </a:p>
        </p:txBody>
      </p:sp>
    </p:spTree>
    <p:extLst>
      <p:ext uri="{BB962C8B-B14F-4D97-AF65-F5344CB8AC3E}">
        <p14:creationId xmlns:p14="http://schemas.microsoft.com/office/powerpoint/2010/main" val="1709377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Thank you so much for all your wonderful and active participation in this lesson. </a:t>
            </a:r>
          </a:p>
          <a:p>
            <a:r>
              <a:rPr lang="en-US" baseline="0" dirty="0" smtClean="0"/>
              <a:t>Hope you all gain certain computational </a:t>
            </a:r>
            <a:r>
              <a:rPr lang="en-US" baseline="0" dirty="0" err="1" smtClean="0"/>
              <a:t>thinkings</a:t>
            </a:r>
            <a:r>
              <a:rPr lang="en-US" baseline="0" dirty="0" smtClean="0"/>
              <a:t> from the sorting algorithms. </a:t>
            </a:r>
          </a:p>
          <a:p>
            <a:r>
              <a:rPr lang="en-US" baseline="0" dirty="0" smtClean="0"/>
              <a:t>See you next week!</a:t>
            </a:r>
          </a:p>
          <a:p>
            <a:endParaRPr lang="en-US" baseline="0" dirty="0" smtClean="0"/>
          </a:p>
        </p:txBody>
      </p:sp>
      <p:sp>
        <p:nvSpPr>
          <p:cNvPr id="4" name="Slide Number Placeholder 3"/>
          <p:cNvSpPr>
            <a:spLocks noGrp="1"/>
          </p:cNvSpPr>
          <p:nvPr>
            <p:ph type="sldNum" sz="quarter" idx="10"/>
          </p:nvPr>
        </p:nvSpPr>
        <p:spPr/>
        <p:txBody>
          <a:bodyPr/>
          <a:lstStyle/>
          <a:p>
            <a:fld id="{34B092E2-D08B-497B-89A3-70AB5E9D01ED}" type="slidenum">
              <a:rPr lang="en-US" smtClean="0"/>
              <a:pPr/>
              <a:t>30</a:t>
            </a:fld>
            <a:endParaRPr lang="en-US" dirty="0"/>
          </a:p>
        </p:txBody>
      </p:sp>
    </p:spTree>
    <p:extLst>
      <p:ext uri="{BB962C8B-B14F-4D97-AF65-F5344CB8AC3E}">
        <p14:creationId xmlns:p14="http://schemas.microsoft.com/office/powerpoint/2010/main" val="3851364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algn="l" defTabSz="914400" rtl="0" eaLnBrk="1" latinLnBrk="0" hangingPunct="1"/>
            <a:r>
              <a:rPr lang="en-US" baseline="0" dirty="0" smtClean="0"/>
              <a:t>Guys,  do you like [click] playing poker games? [use poker cards in hands] Great, then please think of this question: [click]  how do you draw and collate cards during a poker game?</a:t>
            </a:r>
          </a:p>
          <a:p>
            <a:pPr marL="0" algn="l" defTabSz="914400" rtl="0" eaLnBrk="1" latinLnBrk="0" hangingPunct="1"/>
            <a:r>
              <a:rPr lang="en-US" baseline="0" dirty="0" smtClean="0"/>
              <a:t>I need a volunteer to come here and show all of us how do you pick up cards and put them in a certain order. </a:t>
            </a:r>
          </a:p>
          <a:p>
            <a:pPr marL="0" algn="l" defTabSz="914400" rtl="0" eaLnBrk="1" latinLnBrk="0" hangingPunct="1"/>
            <a:r>
              <a:rPr lang="en-US" baseline="0" dirty="0" smtClean="0"/>
              <a:t>…….</a:t>
            </a:r>
          </a:p>
          <a:p>
            <a:pPr marL="0" algn="l" defTabSz="914400" rtl="0" eaLnBrk="1" latinLnBrk="0" hangingPunct="1"/>
            <a:r>
              <a:rPr lang="en-US" baseline="0" dirty="0" smtClean="0"/>
              <a:t>Good job! Thank you very much, ***!</a:t>
            </a:r>
          </a:p>
          <a:p>
            <a:pPr marL="0" algn="l" defTabSz="914400" rtl="0" eaLnBrk="1" latinLnBrk="0" hangingPunct="1"/>
            <a:r>
              <a:rPr lang="en-US" baseline="0" dirty="0" smtClean="0"/>
              <a:t>Ladies and gentlemen, could you think of a suitable word to describe what he was doing</a:t>
            </a:r>
            <a:r>
              <a:rPr lang="zh-CN" altLang="en-US" baseline="0" dirty="0" smtClean="0"/>
              <a:t>？</a:t>
            </a:r>
            <a:endParaRPr lang="en-US" altLang="zh-CN" baseline="0" dirty="0" smtClean="0"/>
          </a:p>
          <a:p>
            <a:pPr marL="0" algn="l" defTabSz="914400" rtl="0" eaLnBrk="1" latinLnBrk="0" hangingPunct="1"/>
            <a:r>
              <a:rPr lang="en-US" altLang="zh-CN" baseline="0" dirty="0" smtClean="0"/>
              <a:t>Exactly, the keyword is sorting! A sorting algorithm is an algorithm that puts elements of an array in a certain order, for example, ascending numerical order! [Show poker cards]</a:t>
            </a:r>
            <a:endParaRPr lang="en-US" baseline="0" dirty="0" smtClean="0"/>
          </a:p>
          <a:p>
            <a:pPr marL="0" algn="l" defTabSz="914400" rtl="0" eaLnBrk="1" latinLnBrk="0" hangingPunct="1"/>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4</a:t>
            </a:fld>
            <a:endParaRPr lang="en-US" dirty="0"/>
          </a:p>
        </p:txBody>
      </p:sp>
    </p:spTree>
    <p:extLst>
      <p:ext uri="{BB962C8B-B14F-4D97-AF65-F5344CB8AC3E}">
        <p14:creationId xmlns:p14="http://schemas.microsoft.com/office/powerpoint/2010/main" val="2727231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i="0" dirty="0" smtClean="0"/>
              <a:t>Besides </a:t>
            </a:r>
            <a:r>
              <a:rPr lang="en-GB" i="0" baseline="0" dirty="0" smtClean="0"/>
              <a:t>poker games, can you think of other applications of sorting in our daily life?</a:t>
            </a:r>
          </a:p>
          <a:p>
            <a:r>
              <a:rPr lang="en-US" i="0" baseline="0" dirty="0" smtClean="0"/>
              <a:t>Let me give you some hint. To search for information using search engines like google, by keep data in sorted order, will make it possible to search much faster! </a:t>
            </a:r>
            <a:r>
              <a:rPr lang="en-US" i="0" dirty="0" smtClean="0"/>
              <a:t>And this is just</a:t>
            </a:r>
            <a:r>
              <a:rPr lang="en-US" i="0" baseline="0" dirty="0" smtClean="0"/>
              <a:t> the tip of the iceberg. You may keep this question [click] in mind through this lesson and we can discuss more after class. </a:t>
            </a:r>
            <a:endParaRPr lang="en-US" altLang="zh-CN" i="0" baseline="0" dirty="0" smtClean="0"/>
          </a:p>
        </p:txBody>
      </p:sp>
      <p:sp>
        <p:nvSpPr>
          <p:cNvPr id="4" name="灯片编号占位符 3"/>
          <p:cNvSpPr>
            <a:spLocks noGrp="1"/>
          </p:cNvSpPr>
          <p:nvPr>
            <p:ph type="sldNum" sz="quarter" idx="10"/>
          </p:nvPr>
        </p:nvSpPr>
        <p:spPr/>
        <p:txBody>
          <a:bodyPr/>
          <a:lstStyle/>
          <a:p>
            <a:fld id="{34B092E2-D08B-497B-89A3-70AB5E9D01ED}" type="slidenum">
              <a:rPr lang="en-US" smtClean="0"/>
              <a:pPr/>
              <a:t>5</a:t>
            </a:fld>
            <a:endParaRPr lang="en-US" dirty="0"/>
          </a:p>
        </p:txBody>
      </p:sp>
    </p:spTree>
    <p:extLst>
      <p:ext uri="{BB962C8B-B14F-4D97-AF65-F5344CB8AC3E}">
        <p14:creationId xmlns:p14="http://schemas.microsoft.com/office/powerpoint/2010/main" val="4293271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smtClean="0"/>
              <a:t>As sorting</a:t>
            </a:r>
            <a:r>
              <a:rPr lang="en-GB" baseline="0" dirty="0" smtClean="0"/>
              <a:t> is very important in our daily life, it is necessary for us, the computing students to explore the kernel of sorting, which is the algorithm!</a:t>
            </a:r>
          </a:p>
          <a:p>
            <a:r>
              <a:rPr lang="en-US" baseline="0" dirty="0" smtClean="0"/>
              <a:t>In this lesson, we will study 3 basic sorting algorithms: insertion sort, selection sort and bubble sort.</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6</a:t>
            </a:fld>
            <a:endParaRPr lang="en-US" dirty="0"/>
          </a:p>
        </p:txBody>
      </p:sp>
    </p:spTree>
    <p:extLst>
      <p:ext uri="{BB962C8B-B14F-4D97-AF65-F5344CB8AC3E}">
        <p14:creationId xmlns:p14="http://schemas.microsoft.com/office/powerpoint/2010/main" val="1918823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Please watch this short video clip and try to build a visual intuition first.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am</a:t>
            </a:r>
            <a:r>
              <a:rPr lang="en-US" baseline="0" dirty="0" smtClean="0"/>
              <a:t> going to </a:t>
            </a:r>
            <a:r>
              <a:rPr lang="en-US" dirty="0" smtClean="0"/>
              <a:t>introduce</a:t>
            </a:r>
            <a:r>
              <a:rPr lang="en-US" baseline="0" dirty="0" smtClean="0"/>
              <a:t> the insertion sort algorithm, which </a:t>
            </a:r>
            <a:r>
              <a:rPr lang="en-GB" dirty="0" smtClean="0"/>
              <a:t>maintains a sorted sub-array, and repetitively inserts new elements into it.</a:t>
            </a:r>
            <a:r>
              <a:rPr lang="en-GB" baseline="0" dirty="0" smtClean="0"/>
              <a:t> </a:t>
            </a:r>
            <a:endParaRPr lang="en-US" baseline="0" dirty="0" smtClean="0"/>
          </a:p>
          <a:p>
            <a:r>
              <a:rPr lang="en-US" baseline="0" dirty="0" smtClean="0"/>
              <a:t>Let’s watch it one more time, [mouse click] this time, please pay attention to the sorted sub-array being maintained, and how new elements are repetitively inserted into it.  </a:t>
            </a:r>
            <a:endParaRPr lang="en-GB" dirty="0"/>
          </a:p>
        </p:txBody>
      </p:sp>
      <p:sp>
        <p:nvSpPr>
          <p:cNvPr id="4" name="灯片编号占位符 3"/>
          <p:cNvSpPr>
            <a:spLocks noGrp="1"/>
          </p:cNvSpPr>
          <p:nvPr>
            <p:ph type="sldNum" sz="quarter" idx="10"/>
          </p:nvPr>
        </p:nvSpPr>
        <p:spPr/>
        <p:txBody>
          <a:bodyPr/>
          <a:lstStyle/>
          <a:p>
            <a:fld id="{34B092E2-D08B-497B-89A3-70AB5E9D01ED}" type="slidenum">
              <a:rPr lang="en-US" smtClean="0"/>
              <a:pPr/>
              <a:t>7</a:t>
            </a:fld>
            <a:endParaRPr lang="en-US" dirty="0"/>
          </a:p>
        </p:txBody>
      </p:sp>
    </p:spTree>
    <p:extLst>
      <p:ext uri="{BB962C8B-B14F-4D97-AF65-F5344CB8AC3E}">
        <p14:creationId xmlns:p14="http://schemas.microsoft.com/office/powerpoint/2010/main" val="479471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aseline="0" dirty="0" smtClean="0"/>
              <a:t>OK, time to work with examples! Let’s use the poker cards to illustrate how the insertion sort algorithm works based the </a:t>
            </a:r>
            <a:r>
              <a:rPr lang="en-US" baseline="0" dirty="0" err="1" smtClean="0"/>
              <a:t>pseudocode</a:t>
            </a:r>
            <a:r>
              <a:rPr lang="en-US" baseline="0" dirty="0" smtClean="0"/>
              <a:t> on the right. The array to be sorted is 6,5,3,1,8. which correspond to [click]  </a:t>
            </a:r>
            <a:r>
              <a:rPr lang="en-US" baseline="0" dirty="0" err="1" smtClean="0"/>
              <a:t>Arr</a:t>
            </a:r>
            <a:r>
              <a:rPr lang="en-US" baseline="0" dirty="0" smtClean="0"/>
              <a:t>[1], </a:t>
            </a:r>
            <a:r>
              <a:rPr lang="en-US" baseline="0" dirty="0" err="1" smtClean="0"/>
              <a:t>Arr</a:t>
            </a:r>
            <a:r>
              <a:rPr lang="en-US" baseline="0" dirty="0" smtClean="0"/>
              <a:t>[2], till </a:t>
            </a:r>
            <a:r>
              <a:rPr lang="en-US" baseline="0" dirty="0" err="1" smtClean="0"/>
              <a:t>Arr</a:t>
            </a:r>
            <a:r>
              <a:rPr lang="en-US" baseline="0" dirty="0" smtClean="0"/>
              <a:t>[5] respectively, Please keep the description for insertion sort [click] in mind: During our demo, try your best to find out how the 3 key points of the insertion sort works:</a:t>
            </a:r>
          </a:p>
          <a:p>
            <a:pPr marL="228600" indent="-228600">
              <a:buAutoNum type="arabicPeriod"/>
            </a:pPr>
            <a:r>
              <a:rPr lang="en-US" baseline="0" dirty="0" smtClean="0"/>
              <a:t>The sorted sub-array:</a:t>
            </a:r>
          </a:p>
          <a:p>
            <a:pPr marL="228600" indent="-228600">
              <a:buAutoNum type="arabicPeriod"/>
            </a:pPr>
            <a:r>
              <a:rPr lang="en-US" baseline="0" dirty="0" smtClean="0"/>
              <a:t>The new elements to be inserted: </a:t>
            </a:r>
          </a:p>
          <a:p>
            <a:pPr marL="228600" indent="-228600">
              <a:buAutoNum type="arabicPeriod"/>
            </a:pPr>
            <a:r>
              <a:rPr lang="en-US" baseline="0" dirty="0" smtClean="0"/>
              <a:t>How to make space for the new element to be inserted in the sorted sub-array each round?</a:t>
            </a:r>
          </a:p>
          <a:p>
            <a:pPr marL="0" indent="0">
              <a:buNone/>
            </a:pPr>
            <a:r>
              <a:rPr lang="en-US" baseline="0" dirty="0" smtClean="0"/>
              <a:t>At first, the sorted </a:t>
            </a:r>
            <a:r>
              <a:rPr lang="en-US" baseline="0" dirty="0" err="1" smtClean="0"/>
              <a:t>subarray</a:t>
            </a:r>
            <a:r>
              <a:rPr lang="en-US" baseline="0" dirty="0" smtClean="0"/>
              <a:t> [point at K1]  only consists of the first element, 6. In the first round, the outer for loop variable I = 2, the new element to be inserted is </a:t>
            </a:r>
            <a:r>
              <a:rPr lang="en-US" baseline="0" dirty="0" err="1" smtClean="0"/>
              <a:t>Arr</a:t>
            </a:r>
            <a:r>
              <a:rPr lang="en-US" baseline="0" dirty="0" smtClean="0"/>
              <a:t>[2], which is [question] 5?  [pointing at K2], and it is stored in the variable: </a:t>
            </a:r>
            <a:r>
              <a:rPr lang="en-US" baseline="0" dirty="0" err="1" smtClean="0"/>
              <a:t>CurValue</a:t>
            </a:r>
            <a:r>
              <a:rPr lang="en-US" baseline="0" dirty="0" smtClean="0"/>
              <a:t>  [pointing]</a:t>
            </a:r>
          </a:p>
          <a:p>
            <a:pPr marL="0" indent="0">
              <a:buNone/>
            </a:pPr>
            <a:r>
              <a:rPr lang="en-US" baseline="0" dirty="0" smtClean="0"/>
              <a:t>The pointer j is initialized to </a:t>
            </a:r>
            <a:r>
              <a:rPr lang="en-US" baseline="0" dirty="0" err="1" smtClean="0"/>
              <a:t>i</a:t>
            </a:r>
            <a:r>
              <a:rPr lang="en-US" baseline="0" dirty="0" smtClean="0"/>
              <a:t> in each round, and is used for key point 3. </a:t>
            </a:r>
          </a:p>
          <a:p>
            <a:pPr marL="0" indent="0">
              <a:buNone/>
            </a:pPr>
            <a:r>
              <a:rPr lang="en-US" baseline="0" dirty="0" smtClean="0"/>
              <a:t>the inner while loop starts comparing the new element </a:t>
            </a:r>
            <a:r>
              <a:rPr lang="en-US" baseline="0" dirty="0" err="1" smtClean="0"/>
              <a:t>curValue</a:t>
            </a:r>
            <a:r>
              <a:rPr lang="en-US" baseline="0" dirty="0" smtClean="0"/>
              <a:t> [writing] which is 5, with the last element in the sorted </a:t>
            </a:r>
            <a:r>
              <a:rPr lang="en-US" baseline="0" dirty="0" err="1" smtClean="0"/>
              <a:t>subarray</a:t>
            </a:r>
            <a:r>
              <a:rPr lang="en-US" baseline="0" dirty="0" smtClean="0"/>
              <a:t>, </a:t>
            </a:r>
            <a:r>
              <a:rPr lang="en-US" baseline="0" dirty="0" err="1" smtClean="0"/>
              <a:t>Arr</a:t>
            </a:r>
            <a:r>
              <a:rPr lang="en-US" baseline="0" dirty="0" smtClean="0"/>
              <a:t>[j-1] which is </a:t>
            </a:r>
            <a:r>
              <a:rPr lang="en-US" baseline="0" dirty="0" err="1" smtClean="0"/>
              <a:t>Arr</a:t>
            </a:r>
            <a:r>
              <a:rPr lang="en-US" baseline="0" dirty="0" smtClean="0"/>
              <a:t>[1] and equals to 6. We found that the loop conditions are both true here.  So </a:t>
            </a:r>
            <a:r>
              <a:rPr lang="en-US" baseline="0" dirty="0" err="1" smtClean="0"/>
              <a:t>Arr</a:t>
            </a:r>
            <a:r>
              <a:rPr lang="en-US" baseline="0" dirty="0" smtClean="0"/>
              <a:t>[2] is assigned with value of </a:t>
            </a:r>
            <a:r>
              <a:rPr lang="en-US" baseline="0" dirty="0" err="1" smtClean="0"/>
              <a:t>Arr</a:t>
            </a:r>
            <a:r>
              <a:rPr lang="en-US" baseline="0" dirty="0" smtClean="0"/>
              <a:t>[1], which means we move the last element of the sorted </a:t>
            </a:r>
            <a:r>
              <a:rPr lang="en-US" baseline="0" dirty="0" err="1" smtClean="0"/>
              <a:t>subarray</a:t>
            </a:r>
            <a:r>
              <a:rPr lang="en-US" baseline="0" dirty="0" smtClean="0"/>
              <a:t> 1 place to the right, [writing an arrow] in this way, we make a space for the new element to be inserted.[pointing at k3]. And the pointer j is moved 1 place to the left and arrives at the beginning of the sorted </a:t>
            </a:r>
            <a:r>
              <a:rPr lang="en-US" baseline="0" dirty="0" err="1" smtClean="0"/>
              <a:t>subarray</a:t>
            </a:r>
            <a:r>
              <a:rPr lang="en-US" baseline="0" dirty="0" smtClean="0"/>
              <a:t>. So the inner while loop is ended. And the new element can be inserted into the created space in the sorted </a:t>
            </a:r>
            <a:r>
              <a:rPr lang="en-US" baseline="0" dirty="0" err="1" smtClean="0"/>
              <a:t>subarray</a:t>
            </a:r>
            <a:r>
              <a:rPr lang="en-US" baseline="0" dirty="0" smtClean="0"/>
              <a:t>. </a:t>
            </a:r>
          </a:p>
          <a:p>
            <a:pPr marL="0" indent="0">
              <a:buNone/>
            </a:pPr>
            <a:endParaRPr lang="en-US" baseline="0" dirty="0" smtClean="0"/>
          </a:p>
          <a:p>
            <a:pPr marL="0" indent="0">
              <a:buNone/>
            </a:pPr>
            <a:r>
              <a:rPr lang="en-US" baseline="0" dirty="0" smtClean="0"/>
              <a:t>Let’s do the second round with I = 3, in the beginning, the sorted </a:t>
            </a:r>
            <a:r>
              <a:rPr lang="en-US" baseline="0" dirty="0" err="1" smtClean="0"/>
              <a:t>subarray</a:t>
            </a:r>
            <a:r>
              <a:rPr lang="en-US" baseline="0" dirty="0" smtClean="0"/>
              <a:t> consists of how many elements, and what are they? [pointing at k1].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is the new element to be inserted in this round? [pointing at k2].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How does the inner loop make a space for the new element? [pointing at k3].  The pointer j goes over each element of the sorted </a:t>
            </a:r>
            <a:r>
              <a:rPr lang="en-US" baseline="0" dirty="0" err="1" smtClean="0"/>
              <a:t>subarray</a:t>
            </a:r>
            <a:r>
              <a:rPr lang="en-US" baseline="0" dirty="0" smtClean="0"/>
              <a:t> from right to left, and compares it with the new element to be inserted, then, move the elements bigger than the new one 1 place to the right, to make a space in the sorted </a:t>
            </a:r>
            <a:r>
              <a:rPr lang="en-US" baseline="0" dirty="0" err="1" smtClean="0"/>
              <a:t>subarray</a:t>
            </a:r>
            <a:r>
              <a:rPr lang="en-US" baseline="0" dirty="0" smtClean="0"/>
              <a:t> for inserting the new element.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I will give you 20 seconds to think about what is happening in the 3</a:t>
            </a:r>
            <a:r>
              <a:rPr lang="en-US" baseline="30000" dirty="0" smtClean="0"/>
              <a:t>rd</a:t>
            </a:r>
            <a:r>
              <a:rPr lang="en-US" baseline="0" dirty="0" smtClean="0"/>
              <a:t> round, when I = 4. Please Try to analyze the 3 key points.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[wait for 20 second]. I can see your confidence from your eyes. Let me show the 3 round with poker cards. [do the cards demo for this round.]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4</a:t>
            </a:r>
            <a:r>
              <a:rPr lang="en-US" baseline="30000" dirty="0" smtClean="0"/>
              <a:t>th</a:t>
            </a:r>
            <a:r>
              <a:rPr lang="en-US" baseline="0" dirty="0" smtClean="0"/>
              <a:t> round, when I = 5, can anyone please tell me when does the inner loop ends and why</a:t>
            </a:r>
            <a:r>
              <a:rPr lang="zh-CN" altLang="en-US" baseline="0" dirty="0" smtClean="0"/>
              <a:t>？</a:t>
            </a:r>
            <a:endParaRPr lang="en-US" altLang="zh-CN"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Great! Any volunteer to demo the whole process again by the poker cards? [about 1 minute]</a:t>
            </a:r>
          </a:p>
        </p:txBody>
      </p:sp>
      <p:sp>
        <p:nvSpPr>
          <p:cNvPr id="4" name="灯片编号占位符 3"/>
          <p:cNvSpPr>
            <a:spLocks noGrp="1"/>
          </p:cNvSpPr>
          <p:nvPr>
            <p:ph type="sldNum" sz="quarter" idx="10"/>
          </p:nvPr>
        </p:nvSpPr>
        <p:spPr/>
        <p:txBody>
          <a:bodyPr/>
          <a:lstStyle/>
          <a:p>
            <a:fld id="{34B092E2-D08B-497B-89A3-70AB5E9D01ED}" type="slidenum">
              <a:rPr lang="en-US" smtClean="0"/>
              <a:pPr/>
              <a:t>8</a:t>
            </a:fld>
            <a:endParaRPr lang="en-US" dirty="0"/>
          </a:p>
        </p:txBody>
      </p:sp>
    </p:spTree>
    <p:extLst>
      <p:ext uri="{BB962C8B-B14F-4D97-AF65-F5344CB8AC3E}">
        <p14:creationId xmlns:p14="http://schemas.microsoft.com/office/powerpoint/2010/main" val="454686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Let’s see</a:t>
            </a:r>
            <a:r>
              <a:rPr lang="en-US" baseline="0" dirty="0" smtClean="0"/>
              <a:t> how the insertion sort [click] works with a longer array.  Please watch the animation and think about the 3 key points. [click] </a:t>
            </a:r>
          </a:p>
          <a:p>
            <a:pPr marL="0" indent="0">
              <a:buNone/>
            </a:pPr>
            <a:r>
              <a:rPr lang="en-US" baseline="0" dirty="0" smtClean="0"/>
              <a:t>Also, think about what is the outer for loop [click]  doing,  and what is the inner [click]  while loop doing? [Ask the whole class]</a:t>
            </a:r>
          </a:p>
          <a:p>
            <a:pPr marL="0" indent="0">
              <a:buNone/>
            </a:pPr>
            <a:r>
              <a:rPr lang="en-US" baseline="0" dirty="0" smtClean="0"/>
              <a:t>[two triangles]</a:t>
            </a:r>
          </a:p>
          <a:p>
            <a:pPr marL="0" indent="0">
              <a:buNone/>
            </a:pPr>
            <a:r>
              <a:rPr lang="en-US" baseline="0" dirty="0" smtClean="0"/>
              <a:t>OK, I’ve done my job for insertion sort. You will learn with more exercises during the group learning step. </a:t>
            </a:r>
          </a:p>
        </p:txBody>
      </p:sp>
      <p:sp>
        <p:nvSpPr>
          <p:cNvPr id="4" name="灯片编号占位符 3"/>
          <p:cNvSpPr>
            <a:spLocks noGrp="1"/>
          </p:cNvSpPr>
          <p:nvPr>
            <p:ph type="sldNum" sz="quarter" idx="10"/>
          </p:nvPr>
        </p:nvSpPr>
        <p:spPr/>
        <p:txBody>
          <a:bodyPr/>
          <a:lstStyle/>
          <a:p>
            <a:fld id="{34B092E2-D08B-497B-89A3-70AB5E9D01ED}" type="slidenum">
              <a:rPr lang="en-US" smtClean="0"/>
              <a:pPr/>
              <a:t>9</a:t>
            </a:fld>
            <a:endParaRPr lang="en-US" dirty="0"/>
          </a:p>
        </p:txBody>
      </p:sp>
    </p:spTree>
    <p:extLst>
      <p:ext uri="{BB962C8B-B14F-4D97-AF65-F5344CB8AC3E}">
        <p14:creationId xmlns:p14="http://schemas.microsoft.com/office/powerpoint/2010/main" val="135462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54001" b="21251"/>
          <a:stretch>
            <a:fillRect/>
          </a:stretch>
        </p:blipFill>
        <p:spPr bwMode="auto">
          <a:xfrm>
            <a:off x="0" y="1295400"/>
            <a:ext cx="91440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0"/>
            <a:ext cx="1338262" cy="131921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7" name="Rectangle 6"/>
          <p:cNvSpPr txBox="1">
            <a:spLocks noChangeArrowheads="1"/>
          </p:cNvSpPr>
          <p:nvPr userDrawn="1"/>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BF510BF6-C2A1-42A1-B47C-D48861899EAA}" type="slidenum">
              <a:rPr lang="en-US" altLang="zh-CN" smtClean="0">
                <a:solidFill>
                  <a:schemeClr val="bg1"/>
                </a:solidFill>
              </a:rPr>
              <a:pPr>
                <a:defRPr/>
              </a:pPr>
              <a:t>‹#›</a:t>
            </a:fld>
            <a:endParaRPr lang="en-US" altLang="zh-CN" dirty="0" smtClean="0">
              <a:solidFill>
                <a:schemeClr val="bg1"/>
              </a:solidFill>
            </a:endParaRPr>
          </a:p>
        </p:txBody>
      </p:sp>
      <p:sp>
        <p:nvSpPr>
          <p:cNvPr id="14338" name="Rectangle 2"/>
          <p:cNvSpPr>
            <a:spLocks noGrp="1" noChangeArrowheads="1"/>
          </p:cNvSpPr>
          <p:nvPr>
            <p:ph type="ctrTitle"/>
          </p:nvPr>
        </p:nvSpPr>
        <p:spPr>
          <a:xfrm>
            <a:off x="685800" y="1219200"/>
            <a:ext cx="7924800" cy="1470025"/>
          </a:xfrm>
        </p:spPr>
        <p:txBody>
          <a:bodyPr anchor="ctr"/>
          <a:lstStyle>
            <a:lvl1pPr algn="ctr">
              <a:defRPr sz="4800">
                <a:latin typeface="+mn-lt"/>
              </a:defRPr>
            </a:lvl1pPr>
          </a:lstStyle>
          <a:p>
            <a:pPr lvl="0"/>
            <a:r>
              <a:rPr lang="zh-CN" altLang="en-US" noProof="0" smtClean="0"/>
              <a:t>单击此处编辑母版标题样式</a:t>
            </a:r>
          </a:p>
        </p:txBody>
      </p:sp>
      <p:sp>
        <p:nvSpPr>
          <p:cNvPr id="14339" name="Rectangle 3"/>
          <p:cNvSpPr>
            <a:spLocks noGrp="1" noChangeArrowheads="1"/>
          </p:cNvSpPr>
          <p:nvPr>
            <p:ph type="subTitle" idx="1"/>
          </p:nvPr>
        </p:nvSpPr>
        <p:spPr>
          <a:xfrm>
            <a:off x="1828800" y="3048000"/>
            <a:ext cx="5486400" cy="1752600"/>
          </a:xfrm>
        </p:spPr>
        <p:txBody>
          <a:bodyPr/>
          <a:lstStyle>
            <a:lvl1pPr marL="0" indent="0" algn="ctr">
              <a:buFont typeface="Wingdings" pitchFamily="2" charset="2"/>
              <a:buNone/>
              <a:defRPr>
                <a:solidFill>
                  <a:schemeClr val="bg1"/>
                </a:solidFill>
                <a:latin typeface="+mn-lt"/>
              </a:defRPr>
            </a:lvl1pPr>
          </a:lstStyle>
          <a:p>
            <a:pPr lvl="0"/>
            <a:r>
              <a:rPr lang="zh-CN" altLang="en-US" noProof="0" smtClean="0"/>
              <a:t>单击此处编辑母版副标题样式</a:t>
            </a:r>
          </a:p>
        </p:txBody>
      </p:sp>
      <p:sp>
        <p:nvSpPr>
          <p:cNvPr id="8" name="Rectangle 4"/>
          <p:cNvSpPr>
            <a:spLocks noGrp="1" noChangeArrowheads="1"/>
          </p:cNvSpPr>
          <p:nvPr>
            <p:ph type="dt" sz="half" idx="10"/>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9" name="Rectangle 5"/>
          <p:cNvSpPr>
            <a:spLocks noGrp="1" noChangeArrowheads="1"/>
          </p:cNvSpPr>
          <p:nvPr>
            <p:ph type="ftr" sz="quarter" idx="11"/>
          </p:nvPr>
        </p:nvSpPr>
        <p:spPr/>
        <p:txBody>
          <a:bodyPr/>
          <a:lstStyle>
            <a:lvl1pPr>
              <a:defRPr smtClean="0">
                <a:solidFill>
                  <a:schemeClr val="tx1"/>
                </a:solidFill>
                <a:ea typeface="宋体" pitchFamily="2" charset="-122"/>
              </a:defRPr>
            </a:lvl1pPr>
          </a:lstStyle>
          <a:p>
            <a:pPr>
              <a:defRPr/>
            </a:pPr>
            <a:endParaRPr lang="en-US" altLang="zh-CN" dirty="0"/>
          </a:p>
        </p:txBody>
      </p:sp>
      <p:sp>
        <p:nvSpPr>
          <p:cNvPr id="10" name="Rectangle 6"/>
          <p:cNvSpPr>
            <a:spLocks noGrp="1" noChangeArrowheads="1"/>
          </p:cNvSpPr>
          <p:nvPr>
            <p:ph type="sldNum" sz="quarter" idx="12"/>
          </p:nvPr>
        </p:nvSpPr>
        <p:spPr>
          <a:xfrm>
            <a:off x="6997849" y="6248400"/>
            <a:ext cx="2133600" cy="476250"/>
          </a:xfrm>
          <a:prstGeom prst="rect">
            <a:avLst/>
          </a:prstGeom>
        </p:spPr>
        <p:txBody>
          <a:bodyPr/>
          <a:lstStyle>
            <a:lvl1pPr>
              <a:defRPr smtClean="0">
                <a:solidFill>
                  <a:schemeClr val="tx1"/>
                </a:solidFill>
                <a:ea typeface="宋体" pitchFamily="2" charset="-122"/>
              </a:defRPr>
            </a:lvl1pPr>
          </a:lstStyle>
          <a:p>
            <a:pPr>
              <a:defRPr/>
            </a:pPr>
            <a:fld id="{E54A6F6D-9443-4C48-A926-25B3585F1703}" type="slidenum">
              <a:rPr lang="en-US" altLang="zh-CN"/>
              <a:pPr>
                <a:defRPr/>
              </a:pPr>
              <a:t>‹#›</a:t>
            </a:fld>
            <a:endParaRPr lang="en-US" altLang="zh-CN" dirty="0"/>
          </a:p>
        </p:txBody>
      </p:sp>
    </p:spTree>
    <p:extLst>
      <p:ext uri="{BB962C8B-B14F-4D97-AF65-F5344CB8AC3E}">
        <p14:creationId xmlns:p14="http://schemas.microsoft.com/office/powerpoint/2010/main" val="122817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0CF15C3-BE1B-460D-9A17-D29299F20FF4}" type="slidenum">
              <a:rPr lang="en-US" altLang="zh-CN"/>
              <a:pPr>
                <a:defRPr/>
              </a:pPr>
              <a:t>‹#›</a:t>
            </a:fld>
            <a:endParaRPr lang="en-US" altLang="zh-CN" dirty="0"/>
          </a:p>
        </p:txBody>
      </p:sp>
    </p:spTree>
    <p:extLst>
      <p:ext uri="{BB962C8B-B14F-4D97-AF65-F5344CB8AC3E}">
        <p14:creationId xmlns:p14="http://schemas.microsoft.com/office/powerpoint/2010/main" val="3170074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C463B26B-F8AE-4273-8B4B-AFFD52185716}" type="slidenum">
              <a:rPr lang="en-US" altLang="zh-CN"/>
              <a:pPr>
                <a:defRPr/>
              </a:pPr>
              <a:t>‹#›</a:t>
            </a:fld>
            <a:endParaRPr lang="en-US" altLang="zh-CN" dirty="0"/>
          </a:p>
        </p:txBody>
      </p:sp>
    </p:spTree>
    <p:extLst>
      <p:ext uri="{BB962C8B-B14F-4D97-AF65-F5344CB8AC3E}">
        <p14:creationId xmlns:p14="http://schemas.microsoft.com/office/powerpoint/2010/main" val="2966036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E3336112-529C-4F15-8CD8-59ECCD7A3441}" type="slidenum">
              <a:rPr lang="en-US" altLang="zh-CN"/>
              <a:pPr>
                <a:defRPr/>
              </a:pPr>
              <a:t>‹#›</a:t>
            </a:fld>
            <a:endParaRPr lang="en-US" altLang="zh-CN" dirty="0"/>
          </a:p>
        </p:txBody>
      </p:sp>
    </p:spTree>
    <p:extLst>
      <p:ext uri="{BB962C8B-B14F-4D97-AF65-F5344CB8AC3E}">
        <p14:creationId xmlns:p14="http://schemas.microsoft.com/office/powerpoint/2010/main" val="1491033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759849" cy="1096962"/>
          </a:xfrm>
        </p:spPr>
        <p:txBody>
          <a:bodyPr/>
          <a:lstStyle>
            <a:lvl1pPr>
              <a:defRPr>
                <a:latin typeface="+mn-l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r>
              <a:rPr lang="en-US" altLang="zh-CN" dirty="0" smtClean="0"/>
              <a:t>Wu Di</a:t>
            </a:r>
            <a:endParaRPr lang="en-US" altLang="zh-CN" dirty="0"/>
          </a:p>
        </p:txBody>
      </p:sp>
    </p:spTree>
    <p:extLst>
      <p:ext uri="{BB962C8B-B14F-4D97-AF65-F5344CB8AC3E}">
        <p14:creationId xmlns:p14="http://schemas.microsoft.com/office/powerpoint/2010/main" val="127810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mn-lt"/>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mn-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mtClean="0">
                <a:latin typeface="+mn-lt"/>
              </a:defRPr>
            </a:lvl1pPr>
          </a:lstStyle>
          <a:p>
            <a:pPr>
              <a:defRPr/>
            </a:pPr>
            <a:endParaRPr lang="en-US" altLang="zh-CN" dirty="0"/>
          </a:p>
        </p:txBody>
      </p:sp>
      <p:sp>
        <p:nvSpPr>
          <p:cNvPr id="5" name="Footer Placeholder 4"/>
          <p:cNvSpPr>
            <a:spLocks noGrp="1"/>
          </p:cNvSpPr>
          <p:nvPr>
            <p:ph type="ftr" sz="quarter" idx="11"/>
          </p:nvPr>
        </p:nvSpPr>
        <p:spPr/>
        <p:txBody>
          <a:bodyPr/>
          <a:lstStyle>
            <a:lvl1pPr>
              <a:defRPr smtClean="0">
                <a:latin typeface="+mn-lt"/>
              </a:defRPr>
            </a:lvl1pPr>
          </a:lstStyle>
          <a:p>
            <a:pPr>
              <a:defRPr/>
            </a:pPr>
            <a:endParaRPr lang="en-US" altLang="zh-CN" dirty="0"/>
          </a:p>
        </p:txBody>
      </p:sp>
      <p:sp>
        <p:nvSpPr>
          <p:cNvPr id="6" name="Slide Number Placeholder 5"/>
          <p:cNvSpPr>
            <a:spLocks noGrp="1"/>
          </p:cNvSpPr>
          <p:nvPr>
            <p:ph type="sldNum" sz="quarter" idx="12"/>
          </p:nvPr>
        </p:nvSpPr>
        <p:spPr>
          <a:xfrm>
            <a:off x="6997849" y="6248400"/>
            <a:ext cx="2133600" cy="476250"/>
          </a:xfrm>
          <a:prstGeom prst="rect">
            <a:avLst/>
          </a:prstGeom>
        </p:spPr>
        <p:txBody>
          <a:bodyPr/>
          <a:lstStyle>
            <a:lvl1pPr>
              <a:defRPr smtClean="0">
                <a:latin typeface="+mn-lt"/>
              </a:defRPr>
            </a:lvl1pPr>
          </a:lstStyle>
          <a:p>
            <a:pPr>
              <a:defRPr/>
            </a:pPr>
            <a:fld id="{0A793100-37C7-409A-874C-ABD29454B933}" type="slidenum">
              <a:rPr lang="en-US" altLang="zh-CN"/>
              <a:pPr>
                <a:defRPr/>
              </a:pPr>
              <a:t>‹#›</a:t>
            </a:fld>
            <a:endParaRPr lang="en-US" altLang="zh-CN" dirty="0"/>
          </a:p>
        </p:txBody>
      </p:sp>
    </p:spTree>
    <p:extLst>
      <p:ext uri="{BB962C8B-B14F-4D97-AF65-F5344CB8AC3E}">
        <p14:creationId xmlns:p14="http://schemas.microsoft.com/office/powerpoint/2010/main" val="773127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EC6F7DA-3CF3-42B2-BB53-2081A2E59642}" type="slidenum">
              <a:rPr lang="en-US" altLang="zh-CN"/>
              <a:pPr>
                <a:defRPr/>
              </a:pPr>
              <a:t>‹#›</a:t>
            </a:fld>
            <a:endParaRPr lang="en-US" altLang="zh-CN" dirty="0"/>
          </a:p>
        </p:txBody>
      </p:sp>
    </p:spTree>
    <p:extLst>
      <p:ext uri="{BB962C8B-B14F-4D97-AF65-F5344CB8AC3E}">
        <p14:creationId xmlns:p14="http://schemas.microsoft.com/office/powerpoint/2010/main" val="408254505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8797EA4A-49B2-4E94-A7E3-88BE5F359F5B}" type="slidenum">
              <a:rPr lang="en-US" altLang="zh-CN"/>
              <a:pPr>
                <a:defRPr/>
              </a:pPr>
              <a:t>‹#›</a:t>
            </a:fld>
            <a:endParaRPr lang="en-US" altLang="zh-CN" dirty="0"/>
          </a:p>
        </p:txBody>
      </p:sp>
    </p:spTree>
    <p:extLst>
      <p:ext uri="{BB962C8B-B14F-4D97-AF65-F5344CB8AC3E}">
        <p14:creationId xmlns:p14="http://schemas.microsoft.com/office/powerpoint/2010/main" val="2402056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36421507-6832-46CA-90BD-56346ECACF45}" type="slidenum">
              <a:rPr lang="en-US" altLang="zh-CN"/>
              <a:pPr>
                <a:defRPr/>
              </a:pPr>
              <a:t>‹#›</a:t>
            </a:fld>
            <a:endParaRPr lang="en-US" altLang="zh-CN" dirty="0"/>
          </a:p>
        </p:txBody>
      </p:sp>
    </p:spTree>
    <p:extLst>
      <p:ext uri="{BB962C8B-B14F-4D97-AF65-F5344CB8AC3E}">
        <p14:creationId xmlns:p14="http://schemas.microsoft.com/office/powerpoint/2010/main" val="387336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642E3031-84AA-45F6-B4D2-6510BDE83C48}" type="slidenum">
              <a:rPr lang="en-US" altLang="zh-CN"/>
              <a:pPr>
                <a:defRPr/>
              </a:pPr>
              <a:t>‹#›</a:t>
            </a:fld>
            <a:endParaRPr lang="en-US" altLang="zh-CN" dirty="0"/>
          </a:p>
        </p:txBody>
      </p:sp>
    </p:spTree>
    <p:extLst>
      <p:ext uri="{BB962C8B-B14F-4D97-AF65-F5344CB8AC3E}">
        <p14:creationId xmlns:p14="http://schemas.microsoft.com/office/powerpoint/2010/main" val="370252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44E93-5666-4D02-A092-EA6F49A3DD28}" type="slidenum">
              <a:rPr lang="en-US" altLang="zh-CN"/>
              <a:pPr>
                <a:defRPr/>
              </a:pPr>
              <a:t>‹#›</a:t>
            </a:fld>
            <a:endParaRPr lang="en-US" altLang="zh-CN" dirty="0"/>
          </a:p>
        </p:txBody>
      </p:sp>
    </p:spTree>
    <p:extLst>
      <p:ext uri="{BB962C8B-B14F-4D97-AF65-F5344CB8AC3E}">
        <p14:creationId xmlns:p14="http://schemas.microsoft.com/office/powerpoint/2010/main" val="142688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Slide Number Placeholder 6"/>
          <p:cNvSpPr>
            <a:spLocks noGrp="1" noChangeArrowheads="1"/>
          </p:cNvSpPr>
          <p:nvPr>
            <p:ph type="sldNum" sz="quarter" idx="12"/>
          </p:nvPr>
        </p:nvSpPr>
        <p:spPr>
          <a:xfrm>
            <a:off x="6997849" y="6248400"/>
            <a:ext cx="2133600" cy="476250"/>
          </a:xfrm>
          <a:prstGeom prst="rect">
            <a:avLst/>
          </a:prstGeom>
          <a:ln/>
        </p:spPr>
        <p:txBody>
          <a:bodyPr/>
          <a:lstStyle>
            <a:lvl1pPr>
              <a:defRPr/>
            </a:lvl1pPr>
          </a:lstStyle>
          <a:p>
            <a:pPr>
              <a:defRPr/>
            </a:pPr>
            <a:fld id="{A57D1906-579F-45AA-86EA-48F64F936232}" type="slidenum">
              <a:rPr lang="en-US" altLang="zh-CN"/>
              <a:pPr>
                <a:defRPr/>
              </a:pPr>
              <a:t>‹#›</a:t>
            </a:fld>
            <a:endParaRPr lang="en-US" altLang="zh-CN" dirty="0"/>
          </a:p>
        </p:txBody>
      </p:sp>
    </p:spTree>
    <p:extLst>
      <p:ext uri="{BB962C8B-B14F-4D97-AF65-F5344CB8AC3E}">
        <p14:creationId xmlns:p14="http://schemas.microsoft.com/office/powerpoint/2010/main" val="2256668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9"/>
          <p:cNvSpPr>
            <a:spLocks noChangeArrowheads="1"/>
          </p:cNvSpPr>
          <p:nvPr/>
        </p:nvSpPr>
        <p:spPr bwMode="auto">
          <a:xfrm>
            <a:off x="0" y="4800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7" name="AutoShape 12"/>
          <p:cNvSpPr>
            <a:spLocks noChangeArrowheads="1"/>
          </p:cNvSpPr>
          <p:nvPr/>
        </p:nvSpPr>
        <p:spPr bwMode="auto">
          <a:xfrm rot="10800000">
            <a:off x="7772400" y="1371600"/>
            <a:ext cx="1371600" cy="2057400"/>
          </a:xfrm>
          <a:prstGeom prst="rtTriangle">
            <a:avLst/>
          </a:prstGeom>
          <a:solidFill>
            <a:srgbClr val="140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8" name="Oval 13"/>
          <p:cNvSpPr>
            <a:spLocks noChangeArrowheads="1"/>
          </p:cNvSpPr>
          <p:nvPr/>
        </p:nvSpPr>
        <p:spPr bwMode="auto">
          <a:xfrm rot="10800000">
            <a:off x="0" y="27432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sp>
        <p:nvSpPr>
          <p:cNvPr id="1029" name="Oval 10"/>
          <p:cNvSpPr>
            <a:spLocks noChangeArrowheads="1"/>
          </p:cNvSpPr>
          <p:nvPr/>
        </p:nvSpPr>
        <p:spPr bwMode="auto">
          <a:xfrm>
            <a:off x="6400800" y="1371600"/>
            <a:ext cx="2743200" cy="4114800"/>
          </a:xfrm>
          <a:prstGeom prst="ellipse">
            <a:avLst/>
          </a:prstGeom>
          <a:solidFill>
            <a:srgbClr val="FFFF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itchFamily="34" charset="0"/>
                <a:ea typeface="黑体" pitchFamily="49" charset="-122"/>
              </a:defRPr>
            </a:lvl1pPr>
            <a:lvl2pPr marL="742950" indent="-285750" eaLnBrk="0" hangingPunct="0">
              <a:defRPr sz="2000">
                <a:solidFill>
                  <a:schemeClr val="tx1"/>
                </a:solidFill>
                <a:latin typeface="Arial" pitchFamily="34" charset="0"/>
                <a:ea typeface="黑体" pitchFamily="49" charset="-122"/>
              </a:defRPr>
            </a:lvl2pPr>
            <a:lvl3pPr marL="1143000" indent="-228600" eaLnBrk="0" hangingPunct="0">
              <a:defRPr sz="2000">
                <a:solidFill>
                  <a:schemeClr val="tx1"/>
                </a:solidFill>
                <a:latin typeface="Arial" pitchFamily="34" charset="0"/>
                <a:ea typeface="黑体" pitchFamily="49" charset="-122"/>
              </a:defRPr>
            </a:lvl3pPr>
            <a:lvl4pPr marL="1600200" indent="-228600" eaLnBrk="0" hangingPunct="0">
              <a:defRPr sz="2000">
                <a:solidFill>
                  <a:schemeClr val="tx1"/>
                </a:solidFill>
                <a:latin typeface="Arial" pitchFamily="34" charset="0"/>
                <a:ea typeface="黑体" pitchFamily="49" charset="-122"/>
              </a:defRPr>
            </a:lvl4pPr>
            <a:lvl5pPr marL="2057400" indent="-228600" eaLnBrk="0" hangingPunct="0">
              <a:defRPr sz="2000">
                <a:solidFill>
                  <a:schemeClr val="tx1"/>
                </a:solidFill>
                <a:latin typeface="Arial" pitchFamily="34" charset="0"/>
                <a:ea typeface="黑体" pitchFamily="49" charset="-122"/>
              </a:defRPr>
            </a:lvl5pPr>
            <a:lvl6pPr marL="2514600" indent="-228600" eaLnBrk="0" fontAlgn="base" hangingPunct="0">
              <a:spcBef>
                <a:spcPct val="50000"/>
              </a:spcBef>
              <a:spcAft>
                <a:spcPct val="0"/>
              </a:spcAft>
              <a:defRPr sz="2000">
                <a:solidFill>
                  <a:schemeClr val="tx1"/>
                </a:solidFill>
                <a:latin typeface="Arial" pitchFamily="34" charset="0"/>
                <a:ea typeface="黑体" pitchFamily="49" charset="-122"/>
              </a:defRPr>
            </a:lvl6pPr>
            <a:lvl7pPr marL="2971800" indent="-228600" eaLnBrk="0" fontAlgn="base" hangingPunct="0">
              <a:spcBef>
                <a:spcPct val="50000"/>
              </a:spcBef>
              <a:spcAft>
                <a:spcPct val="0"/>
              </a:spcAft>
              <a:defRPr sz="2000">
                <a:solidFill>
                  <a:schemeClr val="tx1"/>
                </a:solidFill>
                <a:latin typeface="Arial" pitchFamily="34" charset="0"/>
                <a:ea typeface="黑体" pitchFamily="49" charset="-122"/>
              </a:defRPr>
            </a:lvl7pPr>
            <a:lvl8pPr marL="3429000" indent="-228600" eaLnBrk="0" fontAlgn="base" hangingPunct="0">
              <a:spcBef>
                <a:spcPct val="50000"/>
              </a:spcBef>
              <a:spcAft>
                <a:spcPct val="0"/>
              </a:spcAft>
              <a:defRPr sz="2000">
                <a:solidFill>
                  <a:schemeClr val="tx1"/>
                </a:solidFill>
                <a:latin typeface="Arial" pitchFamily="34" charset="0"/>
                <a:ea typeface="黑体" pitchFamily="49" charset="-122"/>
              </a:defRPr>
            </a:lvl8pPr>
            <a:lvl9pPr marL="3886200" indent="-228600" eaLnBrk="0" fontAlgn="base" hangingPunct="0">
              <a:spcBef>
                <a:spcPct val="50000"/>
              </a:spcBef>
              <a:spcAft>
                <a:spcPct val="0"/>
              </a:spcAft>
              <a:defRPr sz="2000">
                <a:solidFill>
                  <a:schemeClr val="tx1"/>
                </a:solidFill>
                <a:latin typeface="Arial" pitchFamily="34" charset="0"/>
                <a:ea typeface="黑体" pitchFamily="49" charset="-122"/>
              </a:defRPr>
            </a:lvl9pPr>
          </a:lstStyle>
          <a:p>
            <a:pPr eaLnBrk="1" hangingPunct="1"/>
            <a:endParaRPr lang="en-US" altLang="en-US" dirty="0"/>
          </a:p>
        </p:txBody>
      </p:sp>
      <p:pic>
        <p:nvPicPr>
          <p:cNvPr id="1030"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b="43333"/>
          <a:stretch>
            <a:fillRect/>
          </a:stretch>
        </p:blipFill>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2"/>
          <p:cNvSpPr>
            <a:spLocks noGrp="1" noChangeArrowheads="1"/>
          </p:cNvSpPr>
          <p:nvPr>
            <p:ph type="title"/>
          </p:nvPr>
        </p:nvSpPr>
        <p:spPr bwMode="auto">
          <a:xfrm>
            <a:off x="1434798" y="274638"/>
            <a:ext cx="7725195"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457200" y="1524000"/>
            <a:ext cx="8229600" cy="46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dirty="0" smtClean="0">
                <a:solidFill>
                  <a:schemeClr val="bg1"/>
                </a:solidFill>
                <a:latin typeface="Arial" charset="0"/>
                <a:ea typeface="黑体" pitchFamily="2" charset="-122"/>
              </a:defRPr>
            </a:lvl1pPr>
          </a:lstStyle>
          <a:p>
            <a:pPr>
              <a:defRPr/>
            </a:pPr>
            <a:endParaRPr lang="en-US" altLang="zh-CN" dirty="0"/>
          </a:p>
        </p:txBody>
      </p:sp>
      <p:pic>
        <p:nvPicPr>
          <p:cNvPr id="1036" name="Picture 1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5994" y="15564"/>
            <a:ext cx="1434799" cy="14143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rgbClr val="000066"/>
                </a:solidFill>
                <a:miter lim="800000"/>
                <a:headEnd/>
                <a:tailEnd/>
              </a14:hiddenLine>
            </a:ext>
          </a:extLst>
        </p:spPr>
      </p:pic>
      <p:sp>
        <p:nvSpPr>
          <p:cNvPr id="14" name="Rectangle 6"/>
          <p:cNvSpPr txBox="1">
            <a:spLocks noChangeArrowheads="1"/>
          </p:cNvSpPr>
          <p:nvPr/>
        </p:nvSpPr>
        <p:spPr>
          <a:xfrm>
            <a:off x="8534400" y="0"/>
            <a:ext cx="609600" cy="476250"/>
          </a:xfrm>
          <a:prstGeom prst="rect">
            <a:avLst/>
          </a:prstGeom>
        </p:spPr>
        <p:txBody>
          <a:bodyPr/>
          <a:lstStyle>
            <a:defPPr>
              <a:defRPr lang="zh-CN"/>
            </a:defPPr>
            <a:lvl1pPr algn="l" rtl="0" fontAlgn="base">
              <a:spcBef>
                <a:spcPct val="50000"/>
              </a:spcBef>
              <a:spcAft>
                <a:spcPct val="0"/>
              </a:spcAft>
              <a:defRPr sz="2000" kern="1200">
                <a:solidFill>
                  <a:schemeClr val="tx1"/>
                </a:solidFill>
                <a:latin typeface="Arial" charset="0"/>
                <a:ea typeface="宋体" pitchFamily="2" charset="-122"/>
                <a:cs typeface="+mn-cs"/>
              </a:defRPr>
            </a:lvl1pPr>
            <a:lvl2pPr marL="457200" algn="l" rtl="0" fontAlgn="base">
              <a:spcBef>
                <a:spcPct val="50000"/>
              </a:spcBef>
              <a:spcAft>
                <a:spcPct val="0"/>
              </a:spcAft>
              <a:defRPr sz="2000" kern="1200">
                <a:solidFill>
                  <a:schemeClr val="tx1"/>
                </a:solidFill>
                <a:latin typeface="Arial" charset="0"/>
                <a:ea typeface="黑体" pitchFamily="2" charset="-122"/>
                <a:cs typeface="+mn-cs"/>
              </a:defRPr>
            </a:lvl2pPr>
            <a:lvl3pPr marL="914400" algn="l" rtl="0" fontAlgn="base">
              <a:spcBef>
                <a:spcPct val="50000"/>
              </a:spcBef>
              <a:spcAft>
                <a:spcPct val="0"/>
              </a:spcAft>
              <a:defRPr sz="2000" kern="1200">
                <a:solidFill>
                  <a:schemeClr val="tx1"/>
                </a:solidFill>
                <a:latin typeface="Arial" charset="0"/>
                <a:ea typeface="黑体" pitchFamily="2" charset="-122"/>
                <a:cs typeface="+mn-cs"/>
              </a:defRPr>
            </a:lvl3pPr>
            <a:lvl4pPr marL="1371600" algn="l" rtl="0" fontAlgn="base">
              <a:spcBef>
                <a:spcPct val="50000"/>
              </a:spcBef>
              <a:spcAft>
                <a:spcPct val="0"/>
              </a:spcAft>
              <a:defRPr sz="2000" kern="1200">
                <a:solidFill>
                  <a:schemeClr val="tx1"/>
                </a:solidFill>
                <a:latin typeface="Arial" charset="0"/>
                <a:ea typeface="黑体" pitchFamily="2" charset="-122"/>
                <a:cs typeface="+mn-cs"/>
              </a:defRPr>
            </a:lvl4pPr>
            <a:lvl5pPr marL="1828800" algn="l" rtl="0" fontAlgn="base">
              <a:spcBef>
                <a:spcPct val="50000"/>
              </a:spcBef>
              <a:spcAft>
                <a:spcPct val="0"/>
              </a:spcAft>
              <a:defRPr sz="2000" kern="1200">
                <a:solidFill>
                  <a:schemeClr val="tx1"/>
                </a:solidFill>
                <a:latin typeface="Arial" charset="0"/>
                <a:ea typeface="黑体" pitchFamily="2" charset="-122"/>
                <a:cs typeface="+mn-cs"/>
              </a:defRPr>
            </a:lvl5pPr>
            <a:lvl6pPr marL="2286000" algn="l" defTabSz="914400" rtl="0" eaLnBrk="1" latinLnBrk="0" hangingPunct="1">
              <a:defRPr sz="2000" kern="1200">
                <a:solidFill>
                  <a:schemeClr val="tx1"/>
                </a:solidFill>
                <a:latin typeface="Arial" charset="0"/>
                <a:ea typeface="黑体" pitchFamily="2" charset="-122"/>
                <a:cs typeface="+mn-cs"/>
              </a:defRPr>
            </a:lvl6pPr>
            <a:lvl7pPr marL="2743200" algn="l" defTabSz="914400" rtl="0" eaLnBrk="1" latinLnBrk="0" hangingPunct="1">
              <a:defRPr sz="2000" kern="1200">
                <a:solidFill>
                  <a:schemeClr val="tx1"/>
                </a:solidFill>
                <a:latin typeface="Arial" charset="0"/>
                <a:ea typeface="黑体" pitchFamily="2" charset="-122"/>
                <a:cs typeface="+mn-cs"/>
              </a:defRPr>
            </a:lvl7pPr>
            <a:lvl8pPr marL="3200400" algn="l" defTabSz="914400" rtl="0" eaLnBrk="1" latinLnBrk="0" hangingPunct="1">
              <a:defRPr sz="2000" kern="1200">
                <a:solidFill>
                  <a:schemeClr val="tx1"/>
                </a:solidFill>
                <a:latin typeface="Arial" charset="0"/>
                <a:ea typeface="黑体" pitchFamily="2" charset="-122"/>
                <a:cs typeface="+mn-cs"/>
              </a:defRPr>
            </a:lvl8pPr>
            <a:lvl9pPr marL="3657600" algn="l" defTabSz="914400" rtl="0" eaLnBrk="1" latinLnBrk="0" hangingPunct="1">
              <a:defRPr sz="2000" kern="1200">
                <a:solidFill>
                  <a:schemeClr val="tx1"/>
                </a:solidFill>
                <a:latin typeface="Arial" charset="0"/>
                <a:ea typeface="黑体" pitchFamily="2" charset="-122"/>
                <a:cs typeface="+mn-cs"/>
              </a:defRPr>
            </a:lvl9pPr>
          </a:lstStyle>
          <a:p>
            <a:pPr>
              <a:defRPr/>
            </a:pPr>
            <a:fld id="{80EF4D6D-C269-4E23-8455-4EC9BBE6C0FD}" type="slidenum">
              <a:rPr lang="en-US" altLang="zh-CN" smtClean="0"/>
              <a:pPr>
                <a:defRPr/>
              </a:pPr>
              <a:t>‹#›</a:t>
            </a:fld>
            <a:endParaRPr lang="en-US" altLang="zh-CN" dirty="0" smtClean="0"/>
          </a:p>
        </p:txBody>
      </p:sp>
      <p:sp>
        <p:nvSpPr>
          <p:cNvPr id="15" name="Rectangle 6"/>
          <p:cNvSpPr txBox="1">
            <a:spLocks noChangeArrowheads="1"/>
          </p:cNvSpPr>
          <p:nvPr/>
        </p:nvSpPr>
        <p:spPr bwMode="auto">
          <a:xfrm>
            <a:off x="8458200" y="6553200"/>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r" rtl="0" fontAlgn="base">
              <a:spcBef>
                <a:spcPct val="0"/>
              </a:spcBef>
              <a:spcAft>
                <a:spcPct val="0"/>
              </a:spcAft>
              <a:defRPr sz="1400" kern="1200" smtClean="0">
                <a:solidFill>
                  <a:schemeClr val="tx1"/>
                </a:solidFill>
                <a:latin typeface="Arial" charset="0"/>
                <a:ea typeface="黑体" pitchFamily="2" charset="-122"/>
                <a:cs typeface="+mn-cs"/>
              </a:defRPr>
            </a:lvl1pPr>
            <a:lvl2pPr marL="457200" algn="l" rtl="0" fontAlgn="base">
              <a:spcBef>
                <a:spcPct val="50000"/>
              </a:spcBef>
              <a:spcAft>
                <a:spcPct val="0"/>
              </a:spcAft>
              <a:defRPr sz="2000" kern="1200">
                <a:solidFill>
                  <a:schemeClr val="tx1"/>
                </a:solidFill>
                <a:latin typeface="Arial" pitchFamily="34" charset="0"/>
                <a:ea typeface="黑体" pitchFamily="49" charset="-122"/>
                <a:cs typeface="+mn-cs"/>
              </a:defRPr>
            </a:lvl2pPr>
            <a:lvl3pPr marL="914400" algn="l" rtl="0" fontAlgn="base">
              <a:spcBef>
                <a:spcPct val="50000"/>
              </a:spcBef>
              <a:spcAft>
                <a:spcPct val="0"/>
              </a:spcAft>
              <a:defRPr sz="2000" kern="1200">
                <a:solidFill>
                  <a:schemeClr val="tx1"/>
                </a:solidFill>
                <a:latin typeface="Arial" pitchFamily="34" charset="0"/>
                <a:ea typeface="黑体" pitchFamily="49" charset="-122"/>
                <a:cs typeface="+mn-cs"/>
              </a:defRPr>
            </a:lvl3pPr>
            <a:lvl4pPr marL="1371600" algn="l" rtl="0" fontAlgn="base">
              <a:spcBef>
                <a:spcPct val="50000"/>
              </a:spcBef>
              <a:spcAft>
                <a:spcPct val="0"/>
              </a:spcAft>
              <a:defRPr sz="2000" kern="1200">
                <a:solidFill>
                  <a:schemeClr val="tx1"/>
                </a:solidFill>
                <a:latin typeface="Arial" pitchFamily="34" charset="0"/>
                <a:ea typeface="黑体" pitchFamily="49" charset="-122"/>
                <a:cs typeface="+mn-cs"/>
              </a:defRPr>
            </a:lvl4pPr>
            <a:lvl5pPr marL="1828800" algn="l" rtl="0" fontAlgn="base">
              <a:spcBef>
                <a:spcPct val="50000"/>
              </a:spcBef>
              <a:spcAft>
                <a:spcPct val="0"/>
              </a:spcAft>
              <a:defRPr sz="2000" kern="1200">
                <a:solidFill>
                  <a:schemeClr val="tx1"/>
                </a:solidFill>
                <a:latin typeface="Arial" pitchFamily="34" charset="0"/>
                <a:ea typeface="黑体" pitchFamily="49" charset="-122"/>
                <a:cs typeface="+mn-cs"/>
              </a:defRPr>
            </a:lvl5pPr>
            <a:lvl6pPr marL="2286000" algn="l" defTabSz="914400" rtl="0" eaLnBrk="1" latinLnBrk="0" hangingPunct="1">
              <a:defRPr sz="2000" kern="1200">
                <a:solidFill>
                  <a:schemeClr val="tx1"/>
                </a:solidFill>
                <a:latin typeface="Arial" pitchFamily="34" charset="0"/>
                <a:ea typeface="黑体" pitchFamily="49" charset="-122"/>
                <a:cs typeface="+mn-cs"/>
              </a:defRPr>
            </a:lvl6pPr>
            <a:lvl7pPr marL="2743200" algn="l" defTabSz="914400" rtl="0" eaLnBrk="1" latinLnBrk="0" hangingPunct="1">
              <a:defRPr sz="2000" kern="1200">
                <a:solidFill>
                  <a:schemeClr val="tx1"/>
                </a:solidFill>
                <a:latin typeface="Arial" pitchFamily="34" charset="0"/>
                <a:ea typeface="黑体" pitchFamily="49" charset="-122"/>
                <a:cs typeface="+mn-cs"/>
              </a:defRPr>
            </a:lvl7pPr>
            <a:lvl8pPr marL="3200400" algn="l" defTabSz="914400" rtl="0" eaLnBrk="1" latinLnBrk="0" hangingPunct="1">
              <a:defRPr sz="2000" kern="1200">
                <a:solidFill>
                  <a:schemeClr val="tx1"/>
                </a:solidFill>
                <a:latin typeface="Arial" pitchFamily="34" charset="0"/>
                <a:ea typeface="黑体" pitchFamily="49" charset="-122"/>
                <a:cs typeface="+mn-cs"/>
              </a:defRPr>
            </a:lvl8pPr>
            <a:lvl9pPr marL="3657600" algn="l" defTabSz="914400" rtl="0" eaLnBrk="1" latinLnBrk="0" hangingPunct="1">
              <a:defRPr sz="2000" kern="1200">
                <a:solidFill>
                  <a:schemeClr val="tx1"/>
                </a:solidFill>
                <a:latin typeface="Arial" pitchFamily="34" charset="0"/>
                <a:ea typeface="黑体" pitchFamily="49" charset="-122"/>
                <a:cs typeface="+mn-cs"/>
              </a:defRPr>
            </a:lvl9pPr>
          </a:lstStyle>
          <a:p>
            <a:pPr>
              <a:defRPr/>
            </a:pPr>
            <a:r>
              <a:rPr lang="en-US" altLang="zh-CN" dirty="0" smtClean="0"/>
              <a:t>Wu Di </a:t>
            </a:r>
            <a:endParaRPr lang="en-US" altLang="zh-CN"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SzPct val="80000"/>
        <a:buFont typeface="Wingdings" pitchFamily="2" charset="2"/>
        <a:buChar char="o"/>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SzPct val="80000"/>
        <a:buFont typeface="Wingdings" pitchFamily="2" charset="2"/>
        <a:buChar char="o"/>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SzPct val="80000"/>
        <a:buFont typeface="Wingdings" pitchFamily="2" charset="2"/>
        <a:buChar char="o"/>
        <a:defRPr sz="2000">
          <a:solidFill>
            <a:schemeClr val="tx1"/>
          </a:solidFill>
          <a:latin typeface="+mn-lt"/>
          <a:ea typeface="+mn-ea"/>
        </a:defRPr>
      </a:lvl5pPr>
      <a:lvl6pPr marL="25146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6pPr>
      <a:lvl7pPr marL="29718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7pPr>
      <a:lvl8pPr marL="34290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8pPr>
      <a:lvl9pPr marL="3886200" indent="-228600" algn="l" rtl="0" fontAlgn="base">
        <a:spcBef>
          <a:spcPct val="20000"/>
        </a:spcBef>
        <a:spcAft>
          <a:spcPct val="0"/>
        </a:spcAft>
        <a:buSzPct val="80000"/>
        <a:buFont typeface="Wingdings" pitchFamily="2" charset="2"/>
        <a:buChar char="o"/>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ov"/><Relationship Id="rId1" Type="http://schemas.microsoft.com/office/2007/relationships/media" Target="../media/media3.mov"/><Relationship Id="rId5" Type="http://schemas.openxmlformats.org/officeDocument/2006/relationships/image" Target="../media/image1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microsoft.com/office/2007/relationships/media" Target="../media/media2.mov"/><Relationship Id="rId7" Type="http://schemas.openxmlformats.org/officeDocument/2006/relationships/slideLayout" Target="../slideLayouts/slideLayout2.xml"/><Relationship Id="rId2" Type="http://schemas.openxmlformats.org/officeDocument/2006/relationships/video" Target="../media/media3.mov"/><Relationship Id="rId1" Type="http://schemas.microsoft.com/office/2007/relationships/media" Target="../media/media3.mov"/><Relationship Id="rId6" Type="http://schemas.microsoft.com/office/2007/relationships/media" Target="../media/media1.mov"/><Relationship Id="rId11" Type="http://schemas.openxmlformats.org/officeDocument/2006/relationships/image" Target="../media/image15.png"/><Relationship Id="rId5" Type="http://schemas.openxmlformats.org/officeDocument/2006/relationships/video" Target="NULL" TargetMode="External"/><Relationship Id="rId10" Type="http://schemas.openxmlformats.org/officeDocument/2006/relationships/image" Target="../media/image11.png"/><Relationship Id="rId4" Type="http://schemas.openxmlformats.org/officeDocument/2006/relationships/video" Target="../media/media2.mov"/><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gif"/><Relationship Id="rId4" Type="http://schemas.openxmlformats.org/officeDocument/2006/relationships/image" Target="../media/image17.gif"/></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0.png"/><Relationship Id="rId7"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blog.csdn.net/liya0421/article/details/5798840"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en.wikipedia.org/wiki/Sorting_algorith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microsoft.com/office/2007/relationships/media" Target="../media/media2.mov"/><Relationship Id="rId7" Type="http://schemas.openxmlformats.org/officeDocument/2006/relationships/slideLayout" Target="../slideLayouts/slideLayout1.xml"/><Relationship Id="rId2" Type="http://schemas.openxmlformats.org/officeDocument/2006/relationships/video" Target="../media/media3.mov"/><Relationship Id="rId1" Type="http://schemas.microsoft.com/office/2007/relationships/media" Target="../media/media3.mov"/><Relationship Id="rId6" Type="http://schemas.microsoft.com/office/2007/relationships/media" Target="../media/media1.mov"/><Relationship Id="rId11" Type="http://schemas.openxmlformats.org/officeDocument/2006/relationships/image" Target="../media/image15.png"/><Relationship Id="rId5" Type="http://schemas.openxmlformats.org/officeDocument/2006/relationships/video" Target="NULL" TargetMode="External"/><Relationship Id="rId10" Type="http://schemas.openxmlformats.org/officeDocument/2006/relationships/image" Target="../media/image11.png"/><Relationship Id="rId4" Type="http://schemas.openxmlformats.org/officeDocument/2006/relationships/video" Target="../media/media2.mov"/><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9060" y="1151382"/>
            <a:ext cx="9067800" cy="886206"/>
          </a:xfrm>
        </p:spPr>
        <p:txBody>
          <a:bodyPr/>
          <a:lstStyle/>
          <a:p>
            <a:pPr eaLnBrk="1" hangingPunct="1"/>
            <a:r>
              <a:rPr lang="en-US" altLang="zh-CN" sz="4000" dirty="0" smtClean="0"/>
              <a:t>A-Level Computing Module 2</a:t>
            </a:r>
            <a:endParaRPr lang="zh-CN" altLang="en-US" dirty="0" smtClean="0"/>
          </a:p>
        </p:txBody>
      </p:sp>
      <p:sp>
        <p:nvSpPr>
          <p:cNvPr id="5123" name="Rectangle 3"/>
          <p:cNvSpPr>
            <a:spLocks noGrp="1" noChangeArrowheads="1"/>
          </p:cNvSpPr>
          <p:nvPr>
            <p:ph type="subTitle" idx="1"/>
          </p:nvPr>
        </p:nvSpPr>
        <p:spPr>
          <a:xfrm>
            <a:off x="5181600" y="4953000"/>
            <a:ext cx="4267200" cy="990600"/>
          </a:xfrm>
        </p:spPr>
        <p:txBody>
          <a:bodyPr/>
          <a:lstStyle/>
          <a:p>
            <a:pPr marL="623888" eaLnBrk="1" hangingPunct="1">
              <a:lnSpc>
                <a:spcPct val="105000"/>
              </a:lnSpc>
              <a:spcBef>
                <a:spcPct val="0"/>
              </a:spcBef>
            </a:pPr>
            <a:r>
              <a:rPr lang="en-US" altLang="zh-CN" dirty="0" smtClean="0">
                <a:effectLst>
                  <a:outerShdw blurRad="38100" dist="38100" dir="2700000" algn="tl">
                    <a:srgbClr val="000000">
                      <a:alpha val="43137"/>
                    </a:srgbClr>
                  </a:outerShdw>
                </a:effectLst>
              </a:rPr>
              <a:t>Wu Di</a:t>
            </a:r>
          </a:p>
          <a:p>
            <a:pPr marL="623888" eaLnBrk="1" hangingPunct="1">
              <a:lnSpc>
                <a:spcPct val="105000"/>
              </a:lnSpc>
              <a:spcBef>
                <a:spcPct val="0"/>
              </a:spcBef>
            </a:pPr>
            <a:r>
              <a:rPr lang="zh-CN" altLang="en-US" dirty="0" smtClean="0">
                <a:effectLst>
                  <a:outerShdw blurRad="38100" dist="38100" dir="2700000" algn="tl">
                    <a:srgbClr val="000000">
                      <a:alpha val="43137"/>
                    </a:srgbClr>
                  </a:outerShdw>
                </a:effectLst>
              </a:rPr>
              <a:t>武迪</a:t>
            </a:r>
          </a:p>
        </p:txBody>
      </p:sp>
      <p:sp>
        <p:nvSpPr>
          <p:cNvPr id="4" name="Rectangle 2"/>
          <p:cNvSpPr txBox="1">
            <a:spLocks noChangeArrowheads="1"/>
          </p:cNvSpPr>
          <p:nvPr/>
        </p:nvSpPr>
        <p:spPr bwMode="auto">
          <a:xfrm>
            <a:off x="0" y="2342388"/>
            <a:ext cx="9067800" cy="85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lgn="ctr">
              <a:spcBef>
                <a:spcPct val="0"/>
              </a:spcBef>
              <a:defRPr/>
            </a:pPr>
            <a:r>
              <a:rPr kumimoji="0" lang="en-US" altLang="zh-CN" sz="36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j-ea"/>
                <a:cs typeface="+mj-cs"/>
              </a:rPr>
              <a:t> Sorting Algorithms:</a:t>
            </a:r>
          </a:p>
        </p:txBody>
      </p:sp>
      <p:sp>
        <p:nvSpPr>
          <p:cNvPr id="5" name="Rectangle 3"/>
          <p:cNvSpPr txBox="1">
            <a:spLocks noChangeArrowheads="1"/>
          </p:cNvSpPr>
          <p:nvPr/>
        </p:nvSpPr>
        <p:spPr bwMode="auto">
          <a:xfrm>
            <a:off x="4191000" y="6248400"/>
            <a:ext cx="495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623888" marR="0" lvl="0" indent="0" algn="ctr" defTabSz="914400" rtl="0" eaLnBrk="1" fontAlgn="base" latinLnBrk="0" hangingPunct="1">
              <a:lnSpc>
                <a:spcPct val="105000"/>
              </a:lnSpc>
              <a:spcBef>
                <a:spcPct val="0"/>
              </a:spcBef>
              <a:spcAft>
                <a:spcPct val="0"/>
              </a:spcAft>
              <a:buClrTx/>
              <a:buSzPct val="80000"/>
              <a:buFont typeface="Wingdings" pitchFamily="2" charset="2"/>
              <a:buNone/>
              <a:tabLst/>
              <a:defRPr/>
            </a:pPr>
            <a:endParaRPr kumimoji="0" lang="zh-CN" altLang="en-US" sz="3200" b="0" i="0" u="none" strike="noStrike" kern="0" cap="none" spc="0" normalizeH="0" baseline="0" noProof="0" dirty="0" smtClean="0">
              <a:ln>
                <a:noFill/>
              </a:ln>
              <a:effectLst>
                <a:outerShdw blurRad="38100" dist="38100" dir="2700000" algn="tl">
                  <a:srgbClr val="000000">
                    <a:alpha val="43137"/>
                  </a:srgbClr>
                </a:outerShdw>
              </a:effectLst>
              <a:uLnTx/>
              <a:uFillTx/>
              <a:latin typeface="+mn-lt"/>
              <a:ea typeface="+mn-ea"/>
              <a:cs typeface="+mn-cs"/>
            </a:endParaRPr>
          </a:p>
        </p:txBody>
      </p:sp>
      <p:sp>
        <p:nvSpPr>
          <p:cNvPr id="7" name="Rectangle 2"/>
          <p:cNvSpPr txBox="1">
            <a:spLocks noChangeArrowheads="1"/>
          </p:cNvSpPr>
          <p:nvPr/>
        </p:nvSpPr>
        <p:spPr bwMode="auto">
          <a:xfrm>
            <a:off x="3162300" y="3124200"/>
            <a:ext cx="41529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Insertion Sort</a:t>
            </a:r>
          </a:p>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Selection Sort</a:t>
            </a:r>
          </a:p>
          <a:p>
            <a:pPr marL="457200" lvl="0" indent="-457200">
              <a:spcBef>
                <a:spcPct val="0"/>
              </a:spcBef>
              <a:buFont typeface="Wingdings" panose="05000000000000000000" pitchFamily="2" charset="2"/>
              <a:buChar char="§"/>
              <a:defRPr/>
            </a:pPr>
            <a:r>
              <a:rPr lang="en-US" altLang="zh-CN" sz="3200" b="1" kern="0" dirty="0" smtClean="0">
                <a:solidFill>
                  <a:srgbClr val="FFFF00"/>
                </a:solidFill>
                <a:effectLst>
                  <a:outerShdw blurRad="38100" dist="38100" dir="2700000" algn="tl">
                    <a:srgbClr val="000000">
                      <a:alpha val="43137"/>
                    </a:srgbClr>
                  </a:outerShdw>
                </a:effectLst>
                <a:latin typeface="+mn-lt"/>
                <a:ea typeface="+mj-ea"/>
                <a:cs typeface="+mj-cs"/>
              </a:rPr>
              <a:t>Bubble Sort</a:t>
            </a:r>
            <a:endParaRPr lang="zh-CN" altLang="en-US" sz="4000" b="1" kern="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smtClean="0">
                <a:solidFill>
                  <a:prstClr val="white"/>
                </a:solidFill>
              </a:rPr>
              <a:t>3 Basic Algorithms: Insertion</a:t>
            </a:r>
            <a:endParaRPr lang="en-US" altLang="zh-CN" kern="0" dirty="0">
              <a:solidFill>
                <a:prstClr val="white"/>
              </a:solidFill>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229" y="217095"/>
            <a:ext cx="4320458" cy="2592275"/>
          </a:xfrm>
          <a:prstGeom prst="rect">
            <a:avLst/>
          </a:prstGeom>
        </p:spPr>
      </p:pic>
      <p:sp>
        <p:nvSpPr>
          <p:cNvPr id="60" name="矩形 59"/>
          <p:cNvSpPr/>
          <p:nvPr/>
        </p:nvSpPr>
        <p:spPr>
          <a:xfrm>
            <a:off x="1314133" y="166489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1" name="矩形 60"/>
          <p:cNvSpPr/>
          <p:nvPr/>
        </p:nvSpPr>
        <p:spPr bwMode="auto">
          <a:xfrm>
            <a:off x="1608214" y="1700679"/>
            <a:ext cx="25890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矩形 61"/>
          <p:cNvSpPr/>
          <p:nvPr/>
        </p:nvSpPr>
        <p:spPr>
          <a:xfrm>
            <a:off x="506620" y="1953909"/>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66" name="矩形 65"/>
          <p:cNvSpPr/>
          <p:nvPr/>
        </p:nvSpPr>
        <p:spPr>
          <a:xfrm>
            <a:off x="1314133" y="2142781"/>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6,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bwMode="auto">
          <a:xfrm>
            <a:off x="1867118" y="2178564"/>
            <a:ext cx="264902"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9" name="矩形 68"/>
          <p:cNvSpPr/>
          <p:nvPr/>
        </p:nvSpPr>
        <p:spPr>
          <a:xfrm>
            <a:off x="1314133" y="262066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5, 6, 1, 8, 7, 2, 4</a:t>
            </a:r>
            <a:r>
              <a:rPr lang="en-GB" dirty="0">
                <a:solidFill>
                  <a:srgbClr val="000000"/>
                </a:solidFill>
                <a:latin typeface="Times New Roman" panose="02020603050405020304" pitchFamily="18" charset="0"/>
              </a:rPr>
              <a:t> </a:t>
            </a:r>
            <a:endParaRPr lang="en-GB" dirty="0"/>
          </a:p>
        </p:txBody>
      </p:sp>
      <p:sp>
        <p:nvSpPr>
          <p:cNvPr id="70" name="矩形 69"/>
          <p:cNvSpPr/>
          <p:nvPr/>
        </p:nvSpPr>
        <p:spPr bwMode="auto">
          <a:xfrm>
            <a:off x="2099404" y="2656449"/>
            <a:ext cx="287719"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2" name="矩形 71"/>
          <p:cNvSpPr/>
          <p:nvPr/>
        </p:nvSpPr>
        <p:spPr>
          <a:xfrm>
            <a:off x="1314133" y="3098551"/>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3, 5, 6, 8, 7, 2, 4</a:t>
            </a:r>
            <a:r>
              <a:rPr lang="en-GB" dirty="0">
                <a:solidFill>
                  <a:srgbClr val="000000"/>
                </a:solidFill>
                <a:latin typeface="Times New Roman" panose="02020603050405020304" pitchFamily="18" charset="0"/>
              </a:rPr>
              <a:t> </a:t>
            </a:r>
            <a:endParaRPr lang="en-GB" dirty="0"/>
          </a:p>
        </p:txBody>
      </p:sp>
      <p:sp>
        <p:nvSpPr>
          <p:cNvPr id="73" name="矩形 72"/>
          <p:cNvSpPr/>
          <p:nvPr/>
        </p:nvSpPr>
        <p:spPr bwMode="auto">
          <a:xfrm>
            <a:off x="2386582" y="3134334"/>
            <a:ext cx="240661"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6" name="矩形 75"/>
          <p:cNvSpPr/>
          <p:nvPr/>
        </p:nvSpPr>
        <p:spPr>
          <a:xfrm>
            <a:off x="1314132" y="357643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 2, 4</a:t>
            </a:r>
            <a:r>
              <a:rPr lang="en-GB" dirty="0">
                <a:solidFill>
                  <a:srgbClr val="000000"/>
                </a:solidFill>
                <a:latin typeface="Times New Roman" panose="02020603050405020304" pitchFamily="18" charset="0"/>
              </a:rPr>
              <a:t> </a:t>
            </a:r>
            <a:endParaRPr lang="en-GB" dirty="0"/>
          </a:p>
        </p:txBody>
      </p:sp>
      <p:sp>
        <p:nvSpPr>
          <p:cNvPr id="77" name="矩形 76"/>
          <p:cNvSpPr/>
          <p:nvPr/>
        </p:nvSpPr>
        <p:spPr bwMode="auto">
          <a:xfrm>
            <a:off x="2626746" y="3612219"/>
            <a:ext cx="26885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9" name="矩形 78"/>
          <p:cNvSpPr/>
          <p:nvPr/>
        </p:nvSpPr>
        <p:spPr>
          <a:xfrm>
            <a:off x="1316416" y="453220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3, 5, 6, 7, 8, 4</a:t>
            </a:r>
            <a:r>
              <a:rPr lang="en-GB" dirty="0">
                <a:solidFill>
                  <a:srgbClr val="000000"/>
                </a:solidFill>
                <a:latin typeface="Times New Roman" panose="02020603050405020304" pitchFamily="18" charset="0"/>
              </a:rPr>
              <a:t> </a:t>
            </a:r>
            <a:endParaRPr lang="en-GB" dirty="0"/>
          </a:p>
        </p:txBody>
      </p:sp>
      <p:sp>
        <p:nvSpPr>
          <p:cNvPr id="80" name="矩形 79"/>
          <p:cNvSpPr/>
          <p:nvPr/>
        </p:nvSpPr>
        <p:spPr bwMode="auto">
          <a:xfrm>
            <a:off x="3125108" y="4561832"/>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矩形 98"/>
          <p:cNvSpPr/>
          <p:nvPr/>
        </p:nvSpPr>
        <p:spPr>
          <a:xfrm>
            <a:off x="1314131" y="4054321"/>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2, 4</a:t>
            </a:r>
            <a:r>
              <a:rPr lang="en-GB" dirty="0">
                <a:solidFill>
                  <a:srgbClr val="000000"/>
                </a:solidFill>
                <a:latin typeface="Times New Roman" panose="02020603050405020304" pitchFamily="18" charset="0"/>
              </a:rPr>
              <a:t> </a:t>
            </a:r>
            <a:endParaRPr lang="en-GB" dirty="0"/>
          </a:p>
        </p:txBody>
      </p:sp>
      <p:sp>
        <p:nvSpPr>
          <p:cNvPr id="101" name="矩形 100"/>
          <p:cNvSpPr/>
          <p:nvPr/>
        </p:nvSpPr>
        <p:spPr bwMode="auto">
          <a:xfrm>
            <a:off x="2872334" y="4090104"/>
            <a:ext cx="24958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矩形 101"/>
          <p:cNvSpPr/>
          <p:nvPr/>
        </p:nvSpPr>
        <p:spPr>
          <a:xfrm>
            <a:off x="506620" y="2451346"/>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03" name="矩形 102"/>
          <p:cNvSpPr/>
          <p:nvPr/>
        </p:nvSpPr>
        <p:spPr>
          <a:xfrm>
            <a:off x="506620" y="2948783"/>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04" name="矩形 103"/>
          <p:cNvSpPr/>
          <p:nvPr/>
        </p:nvSpPr>
        <p:spPr>
          <a:xfrm>
            <a:off x="506620" y="344622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05" name="矩形 104"/>
          <p:cNvSpPr/>
          <p:nvPr/>
        </p:nvSpPr>
        <p:spPr>
          <a:xfrm>
            <a:off x="506620" y="3943657"/>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06" name="矩形 105"/>
          <p:cNvSpPr/>
          <p:nvPr/>
        </p:nvSpPr>
        <p:spPr>
          <a:xfrm>
            <a:off x="506620" y="4441094"/>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17" name="矩形 116"/>
          <p:cNvSpPr/>
          <p:nvPr/>
        </p:nvSpPr>
        <p:spPr>
          <a:xfrm>
            <a:off x="1313829" y="5010090"/>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1, 2, 3,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5, 6, 7, 8</a:t>
            </a:r>
            <a:r>
              <a:rPr lang="en-GB" dirty="0">
                <a:solidFill>
                  <a:srgbClr val="000000"/>
                </a:solidFill>
                <a:latin typeface="Times New Roman" panose="02020603050405020304" pitchFamily="18" charset="0"/>
              </a:rPr>
              <a:t> </a:t>
            </a:r>
            <a:endParaRPr lang="en-GB" dirty="0"/>
          </a:p>
        </p:txBody>
      </p:sp>
      <p:sp>
        <p:nvSpPr>
          <p:cNvPr id="119" name="矩形 118"/>
          <p:cNvSpPr/>
          <p:nvPr/>
        </p:nvSpPr>
        <p:spPr>
          <a:xfrm>
            <a:off x="506620" y="4938531"/>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1" name="左大括号 10"/>
          <p:cNvSpPr/>
          <p:nvPr/>
        </p:nvSpPr>
        <p:spPr bwMode="auto">
          <a:xfrm>
            <a:off x="1222222" y="18649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0" name="左大括号 119"/>
          <p:cNvSpPr/>
          <p:nvPr/>
        </p:nvSpPr>
        <p:spPr bwMode="auto">
          <a:xfrm>
            <a:off x="1228991" y="23694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1" name="左大括号 120"/>
          <p:cNvSpPr/>
          <p:nvPr/>
        </p:nvSpPr>
        <p:spPr bwMode="auto">
          <a:xfrm>
            <a:off x="1228991" y="287390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2" name="左大括号 121"/>
          <p:cNvSpPr/>
          <p:nvPr/>
        </p:nvSpPr>
        <p:spPr bwMode="auto">
          <a:xfrm>
            <a:off x="1219200" y="337837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3" name="左大括号 122"/>
          <p:cNvSpPr/>
          <p:nvPr/>
        </p:nvSpPr>
        <p:spPr bwMode="auto">
          <a:xfrm>
            <a:off x="1242539" y="38828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4" name="左大括号 123"/>
          <p:cNvSpPr/>
          <p:nvPr/>
        </p:nvSpPr>
        <p:spPr bwMode="auto">
          <a:xfrm>
            <a:off x="1241990" y="43873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5" name="左大括号 124"/>
          <p:cNvSpPr/>
          <p:nvPr/>
        </p:nvSpPr>
        <p:spPr bwMode="auto">
          <a:xfrm>
            <a:off x="1269583" y="4891800"/>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6" name="矩形 125"/>
          <p:cNvSpPr/>
          <p:nvPr/>
        </p:nvSpPr>
        <p:spPr bwMode="auto">
          <a:xfrm>
            <a:off x="1353931" y="1748046"/>
            <a:ext cx="211071" cy="255322"/>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7" name="矩形 126"/>
          <p:cNvSpPr/>
          <p:nvPr/>
        </p:nvSpPr>
        <p:spPr bwMode="auto">
          <a:xfrm>
            <a:off x="1358074" y="2224719"/>
            <a:ext cx="465834" cy="22662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8" name="矩形 127"/>
          <p:cNvSpPr/>
          <p:nvPr/>
        </p:nvSpPr>
        <p:spPr bwMode="auto">
          <a:xfrm>
            <a:off x="1372845" y="2709072"/>
            <a:ext cx="667848" cy="23971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9" name="矩形 128"/>
          <p:cNvSpPr/>
          <p:nvPr/>
        </p:nvSpPr>
        <p:spPr bwMode="auto">
          <a:xfrm>
            <a:off x="1400079" y="3180704"/>
            <a:ext cx="914154" cy="2540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0" name="矩形 129"/>
          <p:cNvSpPr/>
          <p:nvPr/>
        </p:nvSpPr>
        <p:spPr bwMode="auto">
          <a:xfrm>
            <a:off x="1375642" y="3660799"/>
            <a:ext cx="1193400" cy="282858"/>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1" name="矩形 130"/>
          <p:cNvSpPr/>
          <p:nvPr/>
        </p:nvSpPr>
        <p:spPr bwMode="auto">
          <a:xfrm>
            <a:off x="1368320" y="4112946"/>
            <a:ext cx="1449825" cy="314245"/>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2" name="矩形 131"/>
          <p:cNvSpPr/>
          <p:nvPr/>
        </p:nvSpPr>
        <p:spPr bwMode="auto">
          <a:xfrm>
            <a:off x="1383072" y="4575398"/>
            <a:ext cx="1676052" cy="3296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3" name="矩形 132"/>
          <p:cNvSpPr/>
          <p:nvPr/>
        </p:nvSpPr>
        <p:spPr bwMode="auto">
          <a:xfrm>
            <a:off x="1397488" y="5010090"/>
            <a:ext cx="2031512" cy="32855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6" name="矩形 45"/>
          <p:cNvSpPr/>
          <p:nvPr/>
        </p:nvSpPr>
        <p:spPr>
          <a:xfrm>
            <a:off x="4572000" y="243002"/>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a:solidFill>
                  <a:srgbClr val="3366CC"/>
                </a:solidFill>
              </a:rPr>
              <a:t>FOR</a:t>
            </a:r>
            <a:r>
              <a:rPr lang="en-GB" sz="1800" dirty="0"/>
              <a:t> </a:t>
            </a:r>
            <a:r>
              <a:rPr lang="en-GB" sz="1800" dirty="0" err="1"/>
              <a:t>i</a:t>
            </a:r>
            <a:r>
              <a:rPr lang="en-GB" sz="1800" dirty="0"/>
              <a:t> = 2 </a:t>
            </a:r>
            <a:r>
              <a:rPr lang="en-GB" sz="1800" b="1" dirty="0">
                <a:solidFill>
                  <a:srgbClr val="3366CC"/>
                </a:solidFill>
              </a:rPr>
              <a:t>TO</a:t>
            </a:r>
            <a:r>
              <a:rPr lang="en-GB" sz="1800" dirty="0"/>
              <a:t> N</a:t>
            </a:r>
          </a:p>
          <a:p>
            <a:pPr defTabSz="540000">
              <a:spcBef>
                <a:spcPts val="600"/>
              </a:spcBef>
            </a:pPr>
            <a:r>
              <a:rPr lang="en-GB" sz="1800" dirty="0" smtClean="0"/>
              <a:t>	</a:t>
            </a:r>
            <a:r>
              <a:rPr lang="en-GB" sz="1800" dirty="0" err="1" smtClean="0"/>
              <a:t>CurValue</a:t>
            </a:r>
            <a:r>
              <a:rPr lang="en-GB" sz="1800" dirty="0" smtClean="0"/>
              <a:t> </a:t>
            </a:r>
            <a:r>
              <a:rPr lang="en-GB" sz="1800" dirty="0"/>
              <a:t>= </a:t>
            </a:r>
            <a:r>
              <a:rPr lang="en-GB" sz="1800" dirty="0" err="1"/>
              <a:t>Arr</a:t>
            </a:r>
            <a:r>
              <a:rPr lang="en-GB" sz="1800" dirty="0"/>
              <a:t>[</a:t>
            </a:r>
            <a:r>
              <a:rPr lang="en-GB" sz="1800" dirty="0" err="1"/>
              <a:t>i</a:t>
            </a:r>
            <a:r>
              <a:rPr lang="en-GB" sz="1800" dirty="0"/>
              <a:t>]</a:t>
            </a:r>
          </a:p>
          <a:p>
            <a:pPr defTabSz="540000">
              <a:spcBef>
                <a:spcPts val="600"/>
              </a:spcBef>
            </a:pPr>
            <a:r>
              <a:rPr lang="en-GB" sz="1800" dirty="0"/>
              <a:t>	j = </a:t>
            </a:r>
            <a:r>
              <a:rPr lang="en-GB" sz="1800" dirty="0" err="1"/>
              <a:t>i</a:t>
            </a:r>
            <a:endParaRPr lang="en-GB" sz="1800" dirty="0"/>
          </a:p>
          <a:p>
            <a:pPr defTabSz="540000">
              <a:spcBef>
                <a:spcPts val="600"/>
              </a:spcBef>
            </a:pPr>
            <a:r>
              <a:rPr lang="en-GB" sz="1800" dirty="0"/>
              <a:t>	</a:t>
            </a:r>
            <a:r>
              <a:rPr lang="en-GB" sz="1800" b="1" dirty="0">
                <a:solidFill>
                  <a:srgbClr val="3366CC"/>
                </a:solidFill>
              </a:rPr>
              <a:t>WHILE</a:t>
            </a:r>
            <a:r>
              <a:rPr lang="en-GB" sz="1800" dirty="0"/>
              <a:t> j &gt; 1 </a:t>
            </a:r>
            <a:r>
              <a:rPr lang="en-GB" sz="1800" b="1" dirty="0">
                <a:solidFill>
                  <a:srgbClr val="3366CC"/>
                </a:solidFill>
              </a:rPr>
              <a:t>AND</a:t>
            </a:r>
            <a:r>
              <a:rPr lang="en-GB" sz="1800" dirty="0"/>
              <a:t>  </a:t>
            </a:r>
            <a:r>
              <a:rPr lang="en-GB" sz="1800" dirty="0" err="1"/>
              <a:t>CurValue</a:t>
            </a:r>
            <a:r>
              <a:rPr lang="en-GB" sz="1800" dirty="0"/>
              <a:t> &lt; </a:t>
            </a:r>
            <a:r>
              <a:rPr lang="en-GB" sz="1800" dirty="0" err="1"/>
              <a:t>Arr</a:t>
            </a:r>
            <a:r>
              <a:rPr lang="en-GB" sz="1800" dirty="0"/>
              <a:t>[j-1]</a:t>
            </a:r>
          </a:p>
          <a:p>
            <a:pPr defTabSz="540000">
              <a:spcBef>
                <a:spcPts val="600"/>
              </a:spcBef>
            </a:pPr>
            <a:r>
              <a:rPr lang="en-GB" sz="1800" dirty="0"/>
              <a:t>		</a:t>
            </a:r>
            <a:r>
              <a:rPr lang="en-GB" sz="1800" dirty="0" err="1"/>
              <a:t>Arr</a:t>
            </a:r>
            <a:r>
              <a:rPr lang="en-GB" sz="1800" dirty="0"/>
              <a:t>[j] = </a:t>
            </a:r>
            <a:r>
              <a:rPr lang="en-GB" sz="1800" dirty="0" err="1"/>
              <a:t>Arr</a:t>
            </a:r>
            <a:r>
              <a:rPr lang="en-GB" sz="1800" dirty="0"/>
              <a:t>[j-1]</a:t>
            </a:r>
          </a:p>
          <a:p>
            <a:pPr defTabSz="540000">
              <a:spcBef>
                <a:spcPts val="600"/>
              </a:spcBef>
            </a:pPr>
            <a:r>
              <a:rPr lang="en-GB" sz="1800" dirty="0"/>
              <a:t>		j = j -1</a:t>
            </a:r>
          </a:p>
          <a:p>
            <a:pPr defTabSz="540000">
              <a:spcBef>
                <a:spcPts val="600"/>
              </a:spcBef>
            </a:pPr>
            <a:r>
              <a:rPr lang="en-GB" sz="1800" dirty="0"/>
              <a:t>	</a:t>
            </a:r>
            <a:r>
              <a:rPr lang="en-GB" sz="1800" b="1" dirty="0">
                <a:solidFill>
                  <a:srgbClr val="3366CC"/>
                </a:solidFill>
              </a:rPr>
              <a:t>ENDWHILE</a:t>
            </a:r>
          </a:p>
          <a:p>
            <a:pPr defTabSz="540000">
              <a:spcBef>
                <a:spcPts val="600"/>
              </a:spcBef>
            </a:pPr>
            <a:r>
              <a:rPr lang="en-GB" sz="1800" dirty="0"/>
              <a:t>	</a:t>
            </a:r>
            <a:r>
              <a:rPr lang="en-GB" sz="1800" dirty="0" err="1"/>
              <a:t>Arr</a:t>
            </a:r>
            <a:r>
              <a:rPr lang="en-GB" sz="1800" dirty="0"/>
              <a:t>[j] = </a:t>
            </a:r>
            <a:r>
              <a:rPr lang="en-GB" sz="1800" dirty="0" err="1"/>
              <a:t>CurValue</a:t>
            </a:r>
            <a:endParaRPr lang="en-GB" sz="1800" dirty="0"/>
          </a:p>
          <a:p>
            <a:pPr defTabSz="540000">
              <a:spcBef>
                <a:spcPts val="600"/>
              </a:spcBef>
            </a:pPr>
            <a:r>
              <a:rPr lang="en-GB" sz="1800" b="1" dirty="0">
                <a:solidFill>
                  <a:srgbClr val="3366CC"/>
                </a:solidFill>
              </a:rPr>
              <a:t>ENDFOR</a:t>
            </a:r>
          </a:p>
        </p:txBody>
      </p:sp>
      <p:sp>
        <p:nvSpPr>
          <p:cNvPr id="47" name="Rectangle 3"/>
          <p:cNvSpPr txBox="1">
            <a:spLocks noChangeArrowheads="1"/>
          </p:cNvSpPr>
          <p:nvPr/>
        </p:nvSpPr>
        <p:spPr bwMode="auto">
          <a:xfrm>
            <a:off x="7238856" y="1229444"/>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sp>
        <p:nvSpPr>
          <p:cNvPr id="48" name="右大括号 47"/>
          <p:cNvSpPr/>
          <p:nvPr/>
        </p:nvSpPr>
        <p:spPr bwMode="auto">
          <a:xfrm rot="16200000">
            <a:off x="7886485" y="1001418"/>
            <a:ext cx="304943" cy="1764185"/>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9" name="矩形 48"/>
          <p:cNvSpPr/>
          <p:nvPr/>
        </p:nvSpPr>
        <p:spPr>
          <a:xfrm>
            <a:off x="4248902" y="4318566"/>
            <a:ext cx="4875972"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maintains a </a:t>
            </a:r>
            <a:r>
              <a:rPr lang="en-GB" b="1" i="1" dirty="0">
                <a:solidFill>
                  <a:srgbClr val="FF0000"/>
                </a:solidFill>
              </a:rPr>
              <a:t>sorted sub-array</a:t>
            </a:r>
            <a:r>
              <a:rPr lang="en-GB" dirty="0"/>
              <a:t>, and repetitively </a:t>
            </a:r>
            <a:r>
              <a:rPr lang="en-GB" b="1" i="1" dirty="0">
                <a:solidFill>
                  <a:srgbClr val="FF0000"/>
                </a:solidFill>
              </a:rPr>
              <a:t>inserts new elements </a:t>
            </a:r>
            <a:r>
              <a:rPr lang="en-GB" dirty="0"/>
              <a:t>into </a:t>
            </a:r>
            <a:r>
              <a:rPr lang="en-GB" dirty="0" smtClean="0"/>
              <a:t>it</a:t>
            </a:r>
            <a:r>
              <a:rPr lang="en-GB" dirty="0"/>
              <a:t> </a:t>
            </a:r>
          </a:p>
        </p:txBody>
      </p:sp>
      <p:sp>
        <p:nvSpPr>
          <p:cNvPr id="50" name="Rectangle 3"/>
          <p:cNvSpPr txBox="1">
            <a:spLocks noChangeArrowheads="1"/>
          </p:cNvSpPr>
          <p:nvPr/>
        </p:nvSpPr>
        <p:spPr bwMode="auto">
          <a:xfrm>
            <a:off x="3855530" y="5575555"/>
            <a:ext cx="4754620"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New elements to be inserted </a:t>
            </a:r>
          </a:p>
          <a:p>
            <a:pPr marL="457200" lvl="1" indent="-457200">
              <a:buFont typeface="+mj-lt"/>
              <a:buAutoNum type="arabicParenR"/>
            </a:pPr>
            <a:r>
              <a:rPr lang="en-US" altLang="zh-CN" dirty="0" smtClean="0"/>
              <a:t>How to Make space for inserting</a:t>
            </a:r>
            <a:endParaRPr lang="en-US" altLang="zh-CN" dirty="0"/>
          </a:p>
        </p:txBody>
      </p:sp>
      <p:sp>
        <p:nvSpPr>
          <p:cNvPr id="51" name="矩形 50"/>
          <p:cNvSpPr/>
          <p:nvPr/>
        </p:nvSpPr>
        <p:spPr bwMode="auto">
          <a:xfrm>
            <a:off x="7646617" y="5934465"/>
            <a:ext cx="275425" cy="294826"/>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2" name="双括号 51"/>
          <p:cNvSpPr/>
          <p:nvPr/>
        </p:nvSpPr>
        <p:spPr bwMode="auto">
          <a:xfrm>
            <a:off x="6460489" y="5669933"/>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3" name="矩形 52"/>
          <p:cNvSpPr/>
          <p:nvPr/>
        </p:nvSpPr>
        <p:spPr bwMode="auto">
          <a:xfrm>
            <a:off x="8112417" y="6271846"/>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54" name="直接箭头连接符 53"/>
          <p:cNvCxnSpPr/>
          <p:nvPr/>
        </p:nvCxnSpPr>
        <p:spPr bwMode="auto">
          <a:xfrm>
            <a:off x="8397110" y="6411277"/>
            <a:ext cx="289690" cy="9467"/>
          </a:xfrm>
          <a:prstGeom prst="straightConnector1">
            <a:avLst/>
          </a:prstGeom>
          <a:solidFill>
            <a:schemeClr val="bg1"/>
          </a:solidFill>
          <a:ln w="38100"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3"/>
          <p:cNvSpPr txBox="1">
            <a:spLocks noChangeArrowheads="1"/>
          </p:cNvSpPr>
          <p:nvPr/>
        </p:nvSpPr>
        <p:spPr bwMode="auto">
          <a:xfrm>
            <a:off x="3855530" y="5138321"/>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56" name="Rectangle 3"/>
          <p:cNvSpPr txBox="1">
            <a:spLocks noChangeArrowheads="1"/>
          </p:cNvSpPr>
          <p:nvPr/>
        </p:nvSpPr>
        <p:spPr bwMode="auto">
          <a:xfrm>
            <a:off x="7543799" y="3679236"/>
            <a:ext cx="1590637"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58" name="双括号 57"/>
          <p:cNvSpPr/>
          <p:nvPr/>
        </p:nvSpPr>
        <p:spPr bwMode="auto">
          <a:xfrm>
            <a:off x="1327729" y="1743842"/>
            <a:ext cx="237273" cy="23629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9" name="双括号 58"/>
          <p:cNvSpPr/>
          <p:nvPr/>
        </p:nvSpPr>
        <p:spPr bwMode="auto">
          <a:xfrm>
            <a:off x="1374239" y="2212999"/>
            <a:ext cx="449669" cy="238347"/>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3" name="双括号 62"/>
          <p:cNvSpPr/>
          <p:nvPr/>
        </p:nvSpPr>
        <p:spPr bwMode="auto">
          <a:xfrm>
            <a:off x="1363283" y="2706397"/>
            <a:ext cx="677410" cy="242386"/>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4" name="双括号 63"/>
          <p:cNvSpPr/>
          <p:nvPr/>
        </p:nvSpPr>
        <p:spPr bwMode="auto">
          <a:xfrm>
            <a:off x="1421993" y="3186135"/>
            <a:ext cx="892239" cy="19994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5" name="双括号 64"/>
          <p:cNvSpPr/>
          <p:nvPr/>
        </p:nvSpPr>
        <p:spPr bwMode="auto">
          <a:xfrm>
            <a:off x="1385922" y="3702257"/>
            <a:ext cx="1174555" cy="18059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8" name="双括号 67"/>
          <p:cNvSpPr/>
          <p:nvPr/>
        </p:nvSpPr>
        <p:spPr bwMode="auto">
          <a:xfrm>
            <a:off x="1394917" y="4193134"/>
            <a:ext cx="1423228" cy="19419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1" name="双括号 70"/>
          <p:cNvSpPr/>
          <p:nvPr/>
        </p:nvSpPr>
        <p:spPr bwMode="auto">
          <a:xfrm>
            <a:off x="1407383" y="4648750"/>
            <a:ext cx="1666491" cy="19245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4" name="双括号 73"/>
          <p:cNvSpPr/>
          <p:nvPr/>
        </p:nvSpPr>
        <p:spPr bwMode="auto">
          <a:xfrm>
            <a:off x="1421993" y="5082103"/>
            <a:ext cx="2007007" cy="256537"/>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5" name="矩形 74"/>
          <p:cNvSpPr/>
          <p:nvPr/>
        </p:nvSpPr>
        <p:spPr>
          <a:xfrm>
            <a:off x="7998692" y="5871449"/>
            <a:ext cx="498855" cy="400110"/>
          </a:xfrm>
          <a:prstGeom prst="rect">
            <a:avLst/>
          </a:prstGeom>
        </p:spPr>
        <p:txBody>
          <a:bodyPr wrap="none">
            <a:spAutoFit/>
          </a:bodyPr>
          <a:lstStyle/>
          <a:p>
            <a:r>
              <a:rPr lang="en-GB" dirty="0" err="1" smtClean="0"/>
              <a:t>i</a:t>
            </a:r>
            <a:r>
              <a:rPr lang="en-GB" dirty="0" smtClean="0">
                <a:sym typeface="Wingdings" panose="05000000000000000000" pitchFamily="2" charset="2"/>
              </a:rPr>
              <a:t></a:t>
            </a:r>
            <a:endParaRPr lang="en-GB" dirty="0"/>
          </a:p>
        </p:txBody>
      </p:sp>
      <p:sp>
        <p:nvSpPr>
          <p:cNvPr id="78" name="矩形 77"/>
          <p:cNvSpPr/>
          <p:nvPr/>
        </p:nvSpPr>
        <p:spPr>
          <a:xfrm>
            <a:off x="7859328" y="6435505"/>
            <a:ext cx="498855" cy="400110"/>
          </a:xfrm>
          <a:prstGeom prst="rect">
            <a:avLst/>
          </a:prstGeom>
        </p:spPr>
        <p:txBody>
          <a:bodyPr wrap="none">
            <a:spAutoFit/>
          </a:bodyPr>
          <a:lstStyle/>
          <a:p>
            <a:r>
              <a:rPr lang="en-US" dirty="0" smtClean="0">
                <a:sym typeface="Wingdings" panose="05000000000000000000" pitchFamily="2" charset="2"/>
              </a:rPr>
              <a:t></a:t>
            </a:r>
            <a:r>
              <a:rPr lang="en-GB" dirty="0" smtClean="0"/>
              <a:t>j</a:t>
            </a:r>
            <a:endParaRPr lang="en-GB" dirty="0"/>
          </a:p>
        </p:txBody>
      </p:sp>
    </p:spTree>
    <p:extLst>
      <p:ext uri="{BB962C8B-B14F-4D97-AF65-F5344CB8AC3E}">
        <p14:creationId xmlns:p14="http://schemas.microsoft.com/office/powerpoint/2010/main" val="39611305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Selection</a:t>
            </a:r>
            <a:endParaRPr lang="en-US" altLang="zh-CN" dirty="0">
              <a:solidFill>
                <a:prstClr val="white"/>
              </a:solidFill>
            </a:endParaRPr>
          </a:p>
        </p:txBody>
      </p:sp>
      <p:pic>
        <p:nvPicPr>
          <p:cNvPr id="3" name="selectionSo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1676400" y="1676400"/>
            <a:ext cx="6096000" cy="3429000"/>
          </a:xfrm>
          <a:prstGeom prst="rect">
            <a:avLst/>
          </a:prstGeom>
        </p:spPr>
      </p:pic>
      <p:sp>
        <p:nvSpPr>
          <p:cNvPr id="4" name="Rectangle 3"/>
          <p:cNvSpPr txBox="1">
            <a:spLocks noChangeArrowheads="1"/>
          </p:cNvSpPr>
          <p:nvPr/>
        </p:nvSpPr>
        <p:spPr bwMode="auto">
          <a:xfrm>
            <a:off x="3581400" y="5257800"/>
            <a:ext cx="2377786" cy="6096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 Sort</a:t>
            </a:r>
          </a:p>
        </p:txBody>
      </p:sp>
      <p:sp>
        <p:nvSpPr>
          <p:cNvPr id="5" name="矩形 4"/>
          <p:cNvSpPr/>
          <p:nvPr/>
        </p:nvSpPr>
        <p:spPr>
          <a:xfrm>
            <a:off x="228600" y="5819745"/>
            <a:ext cx="8679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smtClean="0"/>
              <a:t>repetitively </a:t>
            </a:r>
            <a:r>
              <a:rPr lang="en-GB" b="1" i="1" dirty="0">
                <a:solidFill>
                  <a:srgbClr val="FF0000"/>
                </a:solidFill>
              </a:rPr>
              <a:t>pick up the smallest </a:t>
            </a:r>
            <a:r>
              <a:rPr lang="en-GB" dirty="0"/>
              <a:t>element and put it into the </a:t>
            </a:r>
            <a:r>
              <a:rPr lang="en-GB" b="1" i="1" dirty="0">
                <a:solidFill>
                  <a:srgbClr val="FF0000"/>
                </a:solidFill>
              </a:rPr>
              <a:t>right position</a:t>
            </a:r>
          </a:p>
        </p:txBody>
      </p:sp>
    </p:spTree>
    <p:extLst>
      <p:ext uri="{BB962C8B-B14F-4D97-AF65-F5344CB8AC3E}">
        <p14:creationId xmlns:p14="http://schemas.microsoft.com/office/powerpoint/2010/main" val="392471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dirty="0" smtClean="0">
                <a:solidFill>
                  <a:prstClr val="white"/>
                </a:solidFill>
              </a:rPr>
              <a:t>3 Basic Algorithms: Insertion</a:t>
            </a:r>
            <a:endParaRPr lang="en-US" altLang="zh-CN" kern="0" dirty="0">
              <a:solidFill>
                <a:prstClr val="white"/>
              </a:solidFill>
            </a:endParaRPr>
          </a:p>
        </p:txBody>
      </p:sp>
      <p:sp>
        <p:nvSpPr>
          <p:cNvPr id="86" name="矩形 85"/>
          <p:cNvSpPr/>
          <p:nvPr/>
        </p:nvSpPr>
        <p:spPr>
          <a:xfrm>
            <a:off x="532556" y="5391090"/>
            <a:ext cx="1150771" cy="40011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en-GB" dirty="0" smtClean="0"/>
              <a:t>Sorted</a:t>
            </a:r>
            <a:endParaRPr lang="en-GB" dirty="0"/>
          </a:p>
        </p:txBody>
      </p:sp>
      <p:sp>
        <p:nvSpPr>
          <p:cNvPr id="31" name="矩形 30"/>
          <p:cNvSpPr/>
          <p:nvPr/>
        </p:nvSpPr>
        <p:spPr>
          <a:xfrm>
            <a:off x="4572000" y="76200"/>
            <a:ext cx="4552874"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smtClean="0">
                <a:solidFill>
                  <a:srgbClr val="3366CC"/>
                </a:solidFill>
              </a:rPr>
              <a:t>FOR</a:t>
            </a:r>
            <a:r>
              <a:rPr lang="en-GB" sz="1800" dirty="0" smtClean="0">
                <a:solidFill>
                  <a:schemeClr val="tx1"/>
                </a:solidFill>
              </a:rPr>
              <a:t>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N-1</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a:t>
            </a:r>
            <a:r>
              <a:rPr lang="en-GB" sz="1800" dirty="0" err="1">
                <a:solidFill>
                  <a:schemeClr val="tx1"/>
                </a:solidFill>
              </a:rPr>
              <a:t>i</a:t>
            </a:r>
            <a:endParaRPr lang="en-GB" sz="1800" dirty="0">
              <a:solidFill>
                <a:schemeClr val="tx1"/>
              </a:solidFill>
            </a:endParaRPr>
          </a:p>
          <a:p>
            <a:pPr defTabSz="540000">
              <a:spcBef>
                <a:spcPts val="600"/>
              </a:spcBef>
            </a:pPr>
            <a:r>
              <a:rPr lang="en-GB" sz="1800" dirty="0">
                <a:solidFill>
                  <a:schemeClr val="tx1"/>
                </a:solidFill>
              </a:rPr>
              <a:t>	</a:t>
            </a:r>
            <a:r>
              <a:rPr lang="en-GB" sz="1800" b="1" dirty="0">
                <a:solidFill>
                  <a:srgbClr val="3366CC"/>
                </a:solidFill>
              </a:rPr>
              <a:t>FOR</a:t>
            </a:r>
            <a:r>
              <a:rPr lang="en-GB" sz="1800" dirty="0">
                <a:solidFill>
                  <a:srgbClr val="3366CC"/>
                </a:solidFill>
              </a:rPr>
              <a:t> </a:t>
            </a:r>
            <a:r>
              <a:rPr lang="en-GB" sz="1800" dirty="0">
                <a:solidFill>
                  <a:schemeClr val="tx1"/>
                </a:solidFill>
              </a:rPr>
              <a:t>j =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 </a:t>
            </a:r>
          </a:p>
          <a:p>
            <a:pPr defTabSz="540000">
              <a:spcBef>
                <a:spcPts val="600"/>
              </a:spcBef>
            </a:pPr>
            <a:r>
              <a:rPr lang="en-GB" sz="1800" dirty="0">
                <a:solidFill>
                  <a:schemeClr val="tx1"/>
                </a:solidFill>
              </a:rPr>
              <a:t>		</a:t>
            </a:r>
            <a:r>
              <a:rPr lang="en-GB" sz="1800" b="1" dirty="0">
                <a:solidFill>
                  <a:srgbClr val="3366CC"/>
                </a:solidFill>
              </a:rPr>
              <a:t>IF</a:t>
            </a:r>
            <a:r>
              <a:rPr lang="en-GB" sz="1800" dirty="0">
                <a:solidFill>
                  <a:schemeClr val="tx1"/>
                </a:solidFill>
              </a:rPr>
              <a:t>  </a:t>
            </a:r>
            <a:r>
              <a:rPr lang="en-GB" sz="1800" dirty="0" err="1" smtClean="0">
                <a:solidFill>
                  <a:schemeClr val="tx1"/>
                </a:solidFill>
              </a:rPr>
              <a:t>Arr</a:t>
            </a:r>
            <a:r>
              <a:rPr lang="en-GB" sz="1800" dirty="0" smtClean="0">
                <a:solidFill>
                  <a:schemeClr val="tx1"/>
                </a:solidFill>
              </a:rPr>
              <a:t>[j</a:t>
            </a:r>
            <a:r>
              <a:rPr lang="en-GB" sz="1800" dirty="0">
                <a:solidFill>
                  <a:schemeClr val="tx1"/>
                </a:solidFill>
              </a:rPr>
              <a:t>] &lt;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j</a:t>
            </a:r>
          </a:p>
          <a:p>
            <a:pPr defTabSz="540000">
              <a:spcBef>
                <a:spcPts val="600"/>
              </a:spcBef>
            </a:pPr>
            <a:r>
              <a:rPr lang="en-GB" sz="1800" dirty="0">
                <a:solidFill>
                  <a:schemeClr val="tx1"/>
                </a:solidFill>
              </a:rPr>
              <a:t>		</a:t>
            </a:r>
            <a:r>
              <a:rPr lang="en-GB" sz="1800" b="1" dirty="0">
                <a:solidFill>
                  <a:srgbClr val="3366CC"/>
                </a:solidFill>
              </a:rPr>
              <a:t>ENDIF</a:t>
            </a:r>
          </a:p>
          <a:p>
            <a:pPr defTabSz="540000">
              <a:spcBef>
                <a:spcPts val="600"/>
              </a:spcBef>
            </a:pPr>
            <a:r>
              <a:rPr lang="en-GB" sz="1800" dirty="0">
                <a:solidFill>
                  <a:schemeClr val="tx1"/>
                </a:solidFill>
              </a:rPr>
              <a:t>	</a:t>
            </a:r>
            <a:r>
              <a:rPr lang="en-GB" sz="1800" b="1" dirty="0">
                <a:solidFill>
                  <a:srgbClr val="3366CC"/>
                </a:solidFill>
              </a:rPr>
              <a:t>ENDFOR</a:t>
            </a:r>
          </a:p>
          <a:p>
            <a:pPr defTabSz="540000">
              <a:spcBef>
                <a:spcPts val="600"/>
              </a:spcBef>
            </a:pPr>
            <a:r>
              <a:rPr lang="en-GB" sz="1800" dirty="0">
                <a:solidFill>
                  <a:schemeClr val="tx1"/>
                </a:solidFill>
              </a:rPr>
              <a:t>	Temp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 = Temp</a:t>
            </a:r>
          </a:p>
          <a:p>
            <a:pPr defTabSz="540000">
              <a:spcBef>
                <a:spcPts val="600"/>
              </a:spcBef>
            </a:pPr>
            <a:r>
              <a:rPr lang="en-GB" sz="1800" b="1" dirty="0">
                <a:solidFill>
                  <a:srgbClr val="3366CC"/>
                </a:solidFill>
              </a:rPr>
              <a:t>ENDFOR</a:t>
            </a:r>
          </a:p>
        </p:txBody>
      </p:sp>
      <p:sp>
        <p:nvSpPr>
          <p:cNvPr id="50" name="矩形 49"/>
          <p:cNvSpPr/>
          <p:nvPr/>
        </p:nvSpPr>
        <p:spPr>
          <a:xfrm>
            <a:off x="586776" y="328184"/>
            <a:ext cx="1150771" cy="40011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en-GB" dirty="0" smtClean="0">
                <a:solidFill>
                  <a:schemeClr val="bg1"/>
                </a:solidFill>
              </a:rPr>
              <a:t>Original</a:t>
            </a:r>
            <a:endParaRPr lang="en-GB" dirty="0">
              <a:solidFill>
                <a:schemeClr val="bg1"/>
              </a:solidFill>
            </a:endParaRPr>
          </a:p>
        </p:txBody>
      </p:sp>
      <p:sp>
        <p:nvSpPr>
          <p:cNvPr id="51" name="矩形 50"/>
          <p:cNvSpPr/>
          <p:nvPr/>
        </p:nvSpPr>
        <p:spPr>
          <a:xfrm>
            <a:off x="796631" y="1234080"/>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5" name="矩形 54"/>
          <p:cNvSpPr/>
          <p:nvPr/>
        </p:nvSpPr>
        <p:spPr>
          <a:xfrm>
            <a:off x="2004080" y="435871"/>
            <a:ext cx="1150771" cy="400110"/>
          </a:xfrm>
          <a:prstGeom prst="rect">
            <a:avLst/>
          </a:prstGeom>
        </p:spPr>
        <p:txBody>
          <a:bodyPr wrap="square">
            <a:spAutoFit/>
          </a:bodyPr>
          <a:lstStyle/>
          <a:p>
            <a:r>
              <a:rPr lang="en-GB" dirty="0" smtClean="0"/>
              <a:t>N = 5</a:t>
            </a:r>
            <a:endParaRPr lang="en-GB" dirty="0"/>
          </a:p>
        </p:txBody>
      </p:sp>
      <p:sp>
        <p:nvSpPr>
          <p:cNvPr id="3" name="矩形 2"/>
          <p:cNvSpPr/>
          <p:nvPr/>
        </p:nvSpPr>
        <p:spPr>
          <a:xfrm>
            <a:off x="1752600" y="1204777"/>
            <a:ext cx="1447800" cy="400110"/>
          </a:xfrm>
          <a:prstGeom prst="rect">
            <a:avLst/>
          </a:prstGeom>
        </p:spPr>
        <p:txBody>
          <a:bodyPr wrap="square">
            <a:spAutoFit/>
          </a:bodyPr>
          <a:lstStyle/>
          <a:p>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5, 2, 6, 9</a:t>
            </a:r>
            <a:r>
              <a:rPr lang="en-GB" dirty="0">
                <a:solidFill>
                  <a:srgbClr val="000000"/>
                </a:solidFill>
                <a:latin typeface="Times New Roman" panose="02020603050405020304" pitchFamily="18" charset="0"/>
              </a:rPr>
              <a:t> </a:t>
            </a:r>
            <a:endParaRPr lang="en-GB" dirty="0"/>
          </a:p>
        </p:txBody>
      </p:sp>
      <p:sp>
        <p:nvSpPr>
          <p:cNvPr id="93" name="矩形 92"/>
          <p:cNvSpPr/>
          <p:nvPr/>
        </p:nvSpPr>
        <p:spPr bwMode="auto">
          <a:xfrm>
            <a:off x="1748937" y="1300100"/>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7" name="矩形 106"/>
          <p:cNvSpPr/>
          <p:nvPr/>
        </p:nvSpPr>
        <p:spPr bwMode="auto">
          <a:xfrm>
            <a:off x="2288145" y="1277042"/>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0" name="矩形 59"/>
          <p:cNvSpPr/>
          <p:nvPr/>
        </p:nvSpPr>
        <p:spPr>
          <a:xfrm>
            <a:off x="1748777" y="1654316"/>
            <a:ext cx="1447800" cy="400110"/>
          </a:xfrm>
          <a:prstGeom prst="rect">
            <a:avLst/>
          </a:prstGeom>
          <a:noFill/>
        </p:spPr>
        <p:txBody>
          <a:bodyPr wrap="square">
            <a:spAutoFit/>
          </a:bodyPr>
          <a:lstStyle/>
          <a:p>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5,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6, 9</a:t>
            </a:r>
            <a:r>
              <a:rPr lang="en-GB" dirty="0">
                <a:solidFill>
                  <a:srgbClr val="000000"/>
                </a:solidFill>
                <a:latin typeface="Times New Roman" panose="02020603050405020304" pitchFamily="18" charset="0"/>
              </a:rPr>
              <a:t> </a:t>
            </a:r>
            <a:endParaRPr lang="en-GB" dirty="0"/>
          </a:p>
        </p:txBody>
      </p:sp>
      <p:sp>
        <p:nvSpPr>
          <p:cNvPr id="61" name="矩形 60"/>
          <p:cNvSpPr/>
          <p:nvPr/>
        </p:nvSpPr>
        <p:spPr bwMode="auto">
          <a:xfrm>
            <a:off x="2334449" y="3335274"/>
            <a:ext cx="258399" cy="230480"/>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3" name="矩形 62"/>
          <p:cNvSpPr/>
          <p:nvPr/>
        </p:nvSpPr>
        <p:spPr>
          <a:xfrm>
            <a:off x="1745860" y="2190348"/>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2, 5, 8, 6, 9</a:t>
            </a:r>
            <a:r>
              <a:rPr lang="en-GB" dirty="0">
                <a:solidFill>
                  <a:srgbClr val="000000"/>
                </a:solidFill>
                <a:latin typeface="Times New Roman" panose="02020603050405020304" pitchFamily="18" charset="0"/>
              </a:rPr>
              <a:t> </a:t>
            </a:r>
            <a:endParaRPr lang="en-GB" dirty="0"/>
          </a:p>
        </p:txBody>
      </p:sp>
      <p:sp>
        <p:nvSpPr>
          <p:cNvPr id="66" name="矩形 65"/>
          <p:cNvSpPr/>
          <p:nvPr/>
        </p:nvSpPr>
        <p:spPr bwMode="auto">
          <a:xfrm>
            <a:off x="2035677" y="2266910"/>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7" name="矩形 66"/>
          <p:cNvSpPr/>
          <p:nvPr/>
        </p:nvSpPr>
        <p:spPr>
          <a:xfrm>
            <a:off x="1793597" y="324182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2, 5, 8, 6, 9</a:t>
            </a:r>
            <a:r>
              <a:rPr lang="en-GB" dirty="0">
                <a:solidFill>
                  <a:srgbClr val="000000"/>
                </a:solidFill>
                <a:latin typeface="Times New Roman" panose="02020603050405020304" pitchFamily="18" charset="0"/>
              </a:rPr>
              <a:t> </a:t>
            </a:r>
            <a:endParaRPr lang="en-GB" dirty="0"/>
          </a:p>
        </p:txBody>
      </p:sp>
      <p:sp>
        <p:nvSpPr>
          <p:cNvPr id="68" name="矩形 67"/>
          <p:cNvSpPr/>
          <p:nvPr/>
        </p:nvSpPr>
        <p:spPr bwMode="auto">
          <a:xfrm>
            <a:off x="2625195" y="3306638"/>
            <a:ext cx="194868" cy="256060"/>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0" name="矩形 69"/>
          <p:cNvSpPr/>
          <p:nvPr/>
        </p:nvSpPr>
        <p:spPr bwMode="auto">
          <a:xfrm>
            <a:off x="2626074" y="4406823"/>
            <a:ext cx="277758" cy="26048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 name="矩形 3"/>
          <p:cNvSpPr/>
          <p:nvPr/>
        </p:nvSpPr>
        <p:spPr>
          <a:xfrm>
            <a:off x="557994" y="1594494"/>
            <a:ext cx="1055097" cy="400110"/>
          </a:xfrm>
          <a:prstGeom prst="rect">
            <a:avLst/>
          </a:prstGeom>
        </p:spPr>
        <p:txBody>
          <a:bodyPr wrap="none">
            <a:spAutoFit/>
          </a:bodyPr>
          <a:lstStyle/>
          <a:p>
            <a:r>
              <a:rPr lang="en-GB" dirty="0" err="1"/>
              <a:t>MinSub</a:t>
            </a:r>
            <a:endParaRPr lang="en-GB" dirty="0"/>
          </a:p>
        </p:txBody>
      </p:sp>
      <p:sp>
        <p:nvSpPr>
          <p:cNvPr id="72" name="矩形 71"/>
          <p:cNvSpPr/>
          <p:nvPr/>
        </p:nvSpPr>
        <p:spPr bwMode="auto">
          <a:xfrm>
            <a:off x="2072965" y="2296159"/>
            <a:ext cx="195650" cy="25436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0" name="矩形 79"/>
          <p:cNvSpPr/>
          <p:nvPr/>
        </p:nvSpPr>
        <p:spPr bwMode="auto">
          <a:xfrm>
            <a:off x="2628638" y="4382352"/>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1" name="矩形 80"/>
          <p:cNvSpPr/>
          <p:nvPr/>
        </p:nvSpPr>
        <p:spPr>
          <a:xfrm>
            <a:off x="1815177" y="37146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a:t>
            </a:r>
            <a:r>
              <a:rPr lang="en-GB" dirty="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9</a:t>
            </a:r>
            <a:r>
              <a:rPr lang="en-GB" dirty="0">
                <a:solidFill>
                  <a:srgbClr val="000000"/>
                </a:solidFill>
                <a:latin typeface="Times New Roman" panose="02020603050405020304" pitchFamily="18" charset="0"/>
              </a:rPr>
              <a:t> </a:t>
            </a:r>
            <a:endParaRPr lang="en-GB" dirty="0"/>
          </a:p>
        </p:txBody>
      </p:sp>
      <p:sp>
        <p:nvSpPr>
          <p:cNvPr id="83" name="矩形 82"/>
          <p:cNvSpPr/>
          <p:nvPr/>
        </p:nvSpPr>
        <p:spPr>
          <a:xfrm>
            <a:off x="1815597" y="43434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2, 5, 6, </a:t>
            </a:r>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9</a:t>
            </a:r>
            <a:r>
              <a:rPr lang="en-GB" dirty="0">
                <a:solidFill>
                  <a:srgbClr val="000000"/>
                </a:solidFill>
                <a:latin typeface="Times New Roman" panose="02020603050405020304" pitchFamily="18" charset="0"/>
              </a:rPr>
              <a:t> </a:t>
            </a:r>
            <a:endParaRPr lang="en-GB" dirty="0"/>
          </a:p>
        </p:txBody>
      </p:sp>
      <p:sp>
        <p:nvSpPr>
          <p:cNvPr id="76" name="双括号 75"/>
          <p:cNvSpPr/>
          <p:nvPr/>
        </p:nvSpPr>
        <p:spPr bwMode="auto">
          <a:xfrm>
            <a:off x="1748452" y="1654316"/>
            <a:ext cx="276199" cy="400110"/>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6" name="双括号 115"/>
          <p:cNvSpPr/>
          <p:nvPr/>
        </p:nvSpPr>
        <p:spPr bwMode="auto">
          <a:xfrm>
            <a:off x="1780620" y="2567940"/>
            <a:ext cx="487995" cy="400110"/>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17" name="矩形 116"/>
          <p:cNvSpPr/>
          <p:nvPr/>
        </p:nvSpPr>
        <p:spPr>
          <a:xfrm>
            <a:off x="1759062" y="25716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2, 5, 8, 6, 9</a:t>
            </a:r>
            <a:r>
              <a:rPr lang="en-GB" dirty="0">
                <a:solidFill>
                  <a:srgbClr val="000000"/>
                </a:solidFill>
                <a:latin typeface="Times New Roman" panose="02020603050405020304" pitchFamily="18" charset="0"/>
              </a:rPr>
              <a:t> </a:t>
            </a:r>
            <a:endParaRPr lang="en-GB" dirty="0"/>
          </a:p>
        </p:txBody>
      </p:sp>
      <p:sp>
        <p:nvSpPr>
          <p:cNvPr id="118" name="双括号 117"/>
          <p:cNvSpPr/>
          <p:nvPr/>
        </p:nvSpPr>
        <p:spPr bwMode="auto">
          <a:xfrm>
            <a:off x="1828800" y="3714690"/>
            <a:ext cx="764048" cy="400110"/>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19" name="矩形 118"/>
          <p:cNvSpPr/>
          <p:nvPr/>
        </p:nvSpPr>
        <p:spPr>
          <a:xfrm>
            <a:off x="1828800" y="4723528"/>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2, 5, 6, </a:t>
            </a:r>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9</a:t>
            </a:r>
            <a:r>
              <a:rPr lang="en-GB" dirty="0">
                <a:solidFill>
                  <a:srgbClr val="000000"/>
                </a:solidFill>
                <a:latin typeface="Times New Roman" panose="02020603050405020304" pitchFamily="18" charset="0"/>
              </a:rPr>
              <a:t> </a:t>
            </a:r>
            <a:endParaRPr lang="en-GB" dirty="0"/>
          </a:p>
        </p:txBody>
      </p:sp>
      <p:sp>
        <p:nvSpPr>
          <p:cNvPr id="120" name="双括号 119"/>
          <p:cNvSpPr/>
          <p:nvPr/>
        </p:nvSpPr>
        <p:spPr bwMode="auto">
          <a:xfrm>
            <a:off x="1839730" y="4715141"/>
            <a:ext cx="1010169" cy="400110"/>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21" name="矩形 120"/>
          <p:cNvSpPr/>
          <p:nvPr/>
        </p:nvSpPr>
        <p:spPr>
          <a:xfrm>
            <a:off x="1828800" y="53910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2, 5, 6, </a:t>
            </a:r>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9</a:t>
            </a:r>
            <a:r>
              <a:rPr lang="en-GB" dirty="0">
                <a:solidFill>
                  <a:srgbClr val="000000"/>
                </a:solidFill>
                <a:latin typeface="Times New Roman" panose="02020603050405020304" pitchFamily="18" charset="0"/>
              </a:rPr>
              <a:t> </a:t>
            </a:r>
            <a:endParaRPr lang="en-GB" dirty="0"/>
          </a:p>
        </p:txBody>
      </p:sp>
      <p:sp>
        <p:nvSpPr>
          <p:cNvPr id="122" name="矩形 121"/>
          <p:cNvSpPr/>
          <p:nvPr/>
        </p:nvSpPr>
        <p:spPr bwMode="auto">
          <a:xfrm>
            <a:off x="770518" y="1293203"/>
            <a:ext cx="677282" cy="295800"/>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3" name="矩形 122"/>
          <p:cNvSpPr/>
          <p:nvPr/>
        </p:nvSpPr>
        <p:spPr bwMode="auto">
          <a:xfrm>
            <a:off x="564511" y="1647931"/>
            <a:ext cx="1048579"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7" name="矩形 126"/>
          <p:cNvSpPr/>
          <p:nvPr/>
        </p:nvSpPr>
        <p:spPr>
          <a:xfrm>
            <a:off x="812468" y="2184952"/>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128" name="矩形 127"/>
          <p:cNvSpPr/>
          <p:nvPr/>
        </p:nvSpPr>
        <p:spPr>
          <a:xfrm>
            <a:off x="573831" y="2545366"/>
            <a:ext cx="1055097" cy="400110"/>
          </a:xfrm>
          <a:prstGeom prst="rect">
            <a:avLst/>
          </a:prstGeom>
        </p:spPr>
        <p:txBody>
          <a:bodyPr wrap="none">
            <a:spAutoFit/>
          </a:bodyPr>
          <a:lstStyle/>
          <a:p>
            <a:r>
              <a:rPr lang="en-GB" dirty="0" err="1"/>
              <a:t>MinSub</a:t>
            </a:r>
            <a:endParaRPr lang="en-GB" dirty="0"/>
          </a:p>
        </p:txBody>
      </p:sp>
      <p:sp>
        <p:nvSpPr>
          <p:cNvPr id="129" name="矩形 128"/>
          <p:cNvSpPr/>
          <p:nvPr/>
        </p:nvSpPr>
        <p:spPr bwMode="auto">
          <a:xfrm>
            <a:off x="786355" y="2244075"/>
            <a:ext cx="677282" cy="295800"/>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0" name="矩形 129"/>
          <p:cNvSpPr/>
          <p:nvPr/>
        </p:nvSpPr>
        <p:spPr bwMode="auto">
          <a:xfrm>
            <a:off x="580348" y="2598803"/>
            <a:ext cx="1048579"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1" name="矩形 130"/>
          <p:cNvSpPr/>
          <p:nvPr/>
        </p:nvSpPr>
        <p:spPr>
          <a:xfrm>
            <a:off x="845295" y="3276268"/>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32" name="矩形 131"/>
          <p:cNvSpPr/>
          <p:nvPr/>
        </p:nvSpPr>
        <p:spPr>
          <a:xfrm>
            <a:off x="606658" y="3636682"/>
            <a:ext cx="1055097" cy="400110"/>
          </a:xfrm>
          <a:prstGeom prst="rect">
            <a:avLst/>
          </a:prstGeom>
        </p:spPr>
        <p:txBody>
          <a:bodyPr wrap="none">
            <a:spAutoFit/>
          </a:bodyPr>
          <a:lstStyle/>
          <a:p>
            <a:r>
              <a:rPr lang="en-GB" dirty="0" err="1"/>
              <a:t>MinSub</a:t>
            </a:r>
            <a:endParaRPr lang="en-GB" dirty="0"/>
          </a:p>
        </p:txBody>
      </p:sp>
      <p:sp>
        <p:nvSpPr>
          <p:cNvPr id="133" name="矩形 132"/>
          <p:cNvSpPr/>
          <p:nvPr/>
        </p:nvSpPr>
        <p:spPr bwMode="auto">
          <a:xfrm>
            <a:off x="819182" y="3335391"/>
            <a:ext cx="677282" cy="295800"/>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4" name="矩形 133"/>
          <p:cNvSpPr/>
          <p:nvPr/>
        </p:nvSpPr>
        <p:spPr bwMode="auto">
          <a:xfrm>
            <a:off x="613175" y="3690119"/>
            <a:ext cx="1048579"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5" name="矩形 134"/>
          <p:cNvSpPr/>
          <p:nvPr/>
        </p:nvSpPr>
        <p:spPr>
          <a:xfrm>
            <a:off x="878789" y="4379328"/>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36" name="矩形 135"/>
          <p:cNvSpPr/>
          <p:nvPr/>
        </p:nvSpPr>
        <p:spPr>
          <a:xfrm>
            <a:off x="640152" y="4739742"/>
            <a:ext cx="1055097" cy="400110"/>
          </a:xfrm>
          <a:prstGeom prst="rect">
            <a:avLst/>
          </a:prstGeom>
        </p:spPr>
        <p:txBody>
          <a:bodyPr wrap="none">
            <a:spAutoFit/>
          </a:bodyPr>
          <a:lstStyle/>
          <a:p>
            <a:r>
              <a:rPr lang="en-GB" dirty="0" err="1"/>
              <a:t>MinSub</a:t>
            </a:r>
            <a:endParaRPr lang="en-GB" dirty="0"/>
          </a:p>
        </p:txBody>
      </p:sp>
      <p:sp>
        <p:nvSpPr>
          <p:cNvPr id="137" name="矩形 136"/>
          <p:cNvSpPr/>
          <p:nvPr/>
        </p:nvSpPr>
        <p:spPr bwMode="auto">
          <a:xfrm>
            <a:off x="852676" y="4438451"/>
            <a:ext cx="677282" cy="295800"/>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8" name="矩形 137"/>
          <p:cNvSpPr/>
          <p:nvPr/>
        </p:nvSpPr>
        <p:spPr bwMode="auto">
          <a:xfrm>
            <a:off x="646669" y="4793179"/>
            <a:ext cx="1048579"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7" name="右大括号 76"/>
          <p:cNvSpPr/>
          <p:nvPr/>
        </p:nvSpPr>
        <p:spPr bwMode="auto">
          <a:xfrm>
            <a:off x="7315200" y="3283947"/>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7720188" y="3421306"/>
            <a:ext cx="111901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105" name="双大括号 104"/>
          <p:cNvSpPr/>
          <p:nvPr/>
        </p:nvSpPr>
        <p:spPr bwMode="auto">
          <a:xfrm>
            <a:off x="2054610" y="1657350"/>
            <a:ext cx="1004820"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41" name="双大括号 140"/>
          <p:cNvSpPr/>
          <p:nvPr/>
        </p:nvSpPr>
        <p:spPr bwMode="auto">
          <a:xfrm>
            <a:off x="2325254" y="2586469"/>
            <a:ext cx="747528" cy="364275"/>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42" name="双大括号 141"/>
          <p:cNvSpPr/>
          <p:nvPr/>
        </p:nvSpPr>
        <p:spPr bwMode="auto">
          <a:xfrm>
            <a:off x="2625195" y="3711673"/>
            <a:ext cx="485651" cy="364275"/>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43" name="双大括号 142"/>
          <p:cNvSpPr/>
          <p:nvPr/>
        </p:nvSpPr>
        <p:spPr bwMode="auto">
          <a:xfrm>
            <a:off x="2879509" y="4720911"/>
            <a:ext cx="231337" cy="364275"/>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144" name="Rectangle 3"/>
          <p:cNvSpPr txBox="1">
            <a:spLocks noChangeArrowheads="1"/>
          </p:cNvSpPr>
          <p:nvPr/>
        </p:nvSpPr>
        <p:spPr bwMode="auto">
          <a:xfrm>
            <a:off x="7419851" y="1312737"/>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46" name="肘形连接符 145"/>
          <p:cNvCxnSpPr/>
          <p:nvPr/>
        </p:nvCxnSpPr>
        <p:spPr bwMode="auto">
          <a:xfrm flipV="1">
            <a:off x="8086849" y="1748753"/>
            <a:ext cx="371351" cy="257722"/>
          </a:xfrm>
          <a:prstGeom prst="bentConnector2">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 name="矩形 146"/>
          <p:cNvSpPr/>
          <p:nvPr/>
        </p:nvSpPr>
        <p:spPr>
          <a:xfrm>
            <a:off x="4038600" y="4756454"/>
            <a:ext cx="5086275"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smtClean="0"/>
              <a:t>repetitively </a:t>
            </a:r>
            <a:r>
              <a:rPr lang="en-GB" b="1" dirty="0">
                <a:solidFill>
                  <a:srgbClr val="FF0000"/>
                </a:solidFill>
              </a:rPr>
              <a:t>pick up the smallest </a:t>
            </a:r>
            <a:r>
              <a:rPr lang="en-GB" dirty="0"/>
              <a:t>element and </a:t>
            </a:r>
            <a:r>
              <a:rPr lang="en-GB" b="1" dirty="0">
                <a:solidFill>
                  <a:srgbClr val="FF0000"/>
                </a:solidFill>
              </a:rPr>
              <a:t>put it into the right position</a:t>
            </a:r>
          </a:p>
        </p:txBody>
      </p:sp>
      <p:sp>
        <p:nvSpPr>
          <p:cNvPr id="56" name="Rectangle 3"/>
          <p:cNvSpPr txBox="1">
            <a:spLocks noChangeArrowheads="1"/>
          </p:cNvSpPr>
          <p:nvPr/>
        </p:nvSpPr>
        <p:spPr bwMode="auto">
          <a:xfrm>
            <a:off x="3779329" y="5727955"/>
            <a:ext cx="5240721"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How to pick up the smallest</a:t>
            </a:r>
          </a:p>
          <a:p>
            <a:pPr marL="457200" lvl="1" indent="-457200">
              <a:buFont typeface="+mj-lt"/>
              <a:buAutoNum type="arabicParenR"/>
            </a:pPr>
            <a:r>
              <a:rPr lang="en-US" altLang="zh-CN" dirty="0" smtClean="0"/>
              <a:t>How to put it into the right position</a:t>
            </a:r>
            <a:endParaRPr lang="en-US" altLang="zh-CN" dirty="0"/>
          </a:p>
        </p:txBody>
      </p:sp>
      <p:sp>
        <p:nvSpPr>
          <p:cNvPr id="57" name="矩形 56"/>
          <p:cNvSpPr/>
          <p:nvPr/>
        </p:nvSpPr>
        <p:spPr bwMode="auto">
          <a:xfrm>
            <a:off x="7570417" y="6086864"/>
            <a:ext cx="278183" cy="27853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8" name="双括号 57"/>
          <p:cNvSpPr/>
          <p:nvPr/>
        </p:nvSpPr>
        <p:spPr bwMode="auto">
          <a:xfrm>
            <a:off x="6384289" y="5822333"/>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9" name="矩形 58"/>
          <p:cNvSpPr/>
          <p:nvPr/>
        </p:nvSpPr>
        <p:spPr bwMode="auto">
          <a:xfrm>
            <a:off x="8229600" y="6424246"/>
            <a:ext cx="313228" cy="27385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4" name="Rectangle 3"/>
          <p:cNvSpPr txBox="1">
            <a:spLocks noChangeArrowheads="1"/>
          </p:cNvSpPr>
          <p:nvPr/>
        </p:nvSpPr>
        <p:spPr bwMode="auto">
          <a:xfrm>
            <a:off x="1776081" y="6228093"/>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65" name="Rectangle 3"/>
          <p:cNvSpPr txBox="1">
            <a:spLocks noChangeArrowheads="1"/>
          </p:cNvSpPr>
          <p:nvPr/>
        </p:nvSpPr>
        <p:spPr bwMode="auto">
          <a:xfrm>
            <a:off x="7543800" y="4246038"/>
            <a:ext cx="1590637"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69" name="矩形 68"/>
          <p:cNvSpPr/>
          <p:nvPr/>
        </p:nvSpPr>
        <p:spPr bwMode="auto">
          <a:xfrm>
            <a:off x="8594868" y="6423959"/>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7" name="直接箭头连接符 6"/>
          <p:cNvCxnSpPr/>
          <p:nvPr/>
        </p:nvCxnSpPr>
        <p:spPr bwMode="auto">
          <a:xfrm>
            <a:off x="8331510" y="6565557"/>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7"/>
          <p:cNvSpPr/>
          <p:nvPr/>
        </p:nvSpPr>
        <p:spPr>
          <a:xfrm>
            <a:off x="7830938" y="5965291"/>
            <a:ext cx="1055097" cy="400110"/>
          </a:xfrm>
          <a:prstGeom prst="rect">
            <a:avLst/>
          </a:prstGeom>
        </p:spPr>
        <p:txBody>
          <a:bodyPr wrap="none">
            <a:spAutoFit/>
          </a:bodyPr>
          <a:lstStyle/>
          <a:p>
            <a:r>
              <a:rPr lang="en-GB" dirty="0" err="1">
                <a:solidFill>
                  <a:srgbClr val="FF0000"/>
                </a:solidFill>
              </a:rPr>
              <a:t>MinSub</a:t>
            </a:r>
            <a:endParaRPr lang="en-GB" dirty="0">
              <a:solidFill>
                <a:srgbClr val="FF0000"/>
              </a:solidFill>
            </a:endParaRPr>
          </a:p>
        </p:txBody>
      </p:sp>
      <p:sp>
        <p:nvSpPr>
          <p:cNvPr id="71" name="双括号 70"/>
          <p:cNvSpPr/>
          <p:nvPr/>
        </p:nvSpPr>
        <p:spPr bwMode="auto">
          <a:xfrm>
            <a:off x="1708755" y="823686"/>
            <a:ext cx="130975" cy="35624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209019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6" presetClass="emph" presetSubtype="0" repeatCount="4000" fill="hold" grpId="0" nodeType="clickEffect">
                                  <p:stCondLst>
                                    <p:cond delay="0"/>
                                  </p:stCondLst>
                                  <p:childTnLst>
                                    <p:animEffect transition="out" filter="fade">
                                      <p:cBhvr>
                                        <p:cTn id="28" dur="500" tmFilter="0, 0; .2, .5; .8, .5; 1, 0"/>
                                        <p:tgtEl>
                                          <p:spTgt spid="71"/>
                                        </p:tgtEl>
                                      </p:cBhvr>
                                    </p:animEffect>
                                    <p:animScale>
                                      <p:cBhvr>
                                        <p:cTn id="29" dur="250" autoRev="1" fill="hold"/>
                                        <p:tgtEl>
                                          <p:spTgt spid="7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56" grpId="0" animBg="1"/>
      <p:bldP spid="57" grpId="0" animBg="1"/>
      <p:bldP spid="58" grpId="0" animBg="1"/>
      <p:bldP spid="59" grpId="0" animBg="1"/>
      <p:bldP spid="64" grpId="0" animBg="1"/>
      <p:bldP spid="69" grpId="0" animBg="1"/>
      <p:bldP spid="8" grpId="0"/>
      <p:bldP spid="7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smtClean="0">
                <a:solidFill>
                  <a:prstClr val="white"/>
                </a:solidFill>
              </a:rPr>
              <a:t>3 Basic Algorithms: Insertion</a:t>
            </a:r>
            <a:endParaRPr lang="en-US" altLang="zh-CN" kern="0" dirty="0">
              <a:solidFill>
                <a:prstClr val="white"/>
              </a:solidFill>
            </a:endParaRPr>
          </a:p>
        </p:txBody>
      </p:sp>
      <p:sp>
        <p:nvSpPr>
          <p:cNvPr id="31" name="矩形 30"/>
          <p:cNvSpPr/>
          <p:nvPr/>
        </p:nvSpPr>
        <p:spPr>
          <a:xfrm>
            <a:off x="4881756" y="17973"/>
            <a:ext cx="4243118"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smtClean="0">
                <a:solidFill>
                  <a:srgbClr val="3366CC"/>
                </a:solidFill>
              </a:rPr>
              <a:t>FOR</a:t>
            </a:r>
            <a:r>
              <a:rPr lang="en-GB" sz="1800" dirty="0" smtClean="0">
                <a:solidFill>
                  <a:schemeClr val="tx1"/>
                </a:solidFill>
              </a:rPr>
              <a:t>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N-1</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a:t>
            </a:r>
            <a:r>
              <a:rPr lang="en-GB" sz="1800" dirty="0" err="1">
                <a:solidFill>
                  <a:schemeClr val="tx1"/>
                </a:solidFill>
              </a:rPr>
              <a:t>i</a:t>
            </a:r>
            <a:endParaRPr lang="en-GB" sz="1800" dirty="0">
              <a:solidFill>
                <a:schemeClr val="tx1"/>
              </a:solidFill>
            </a:endParaRPr>
          </a:p>
          <a:p>
            <a:pPr defTabSz="540000">
              <a:spcBef>
                <a:spcPts val="600"/>
              </a:spcBef>
            </a:pPr>
            <a:r>
              <a:rPr lang="en-GB" sz="1800" dirty="0">
                <a:solidFill>
                  <a:schemeClr val="tx1"/>
                </a:solidFill>
              </a:rPr>
              <a:t>	</a:t>
            </a:r>
            <a:r>
              <a:rPr lang="en-GB" sz="1800" b="1" dirty="0">
                <a:solidFill>
                  <a:srgbClr val="3366CC"/>
                </a:solidFill>
              </a:rPr>
              <a:t>FOR</a:t>
            </a:r>
            <a:r>
              <a:rPr lang="en-GB" sz="1800" dirty="0">
                <a:solidFill>
                  <a:srgbClr val="3366CC"/>
                </a:solidFill>
              </a:rPr>
              <a:t> </a:t>
            </a:r>
            <a:r>
              <a:rPr lang="en-GB" sz="1800" dirty="0">
                <a:solidFill>
                  <a:schemeClr val="tx1"/>
                </a:solidFill>
              </a:rPr>
              <a:t>j =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 </a:t>
            </a:r>
          </a:p>
          <a:p>
            <a:pPr defTabSz="540000">
              <a:spcBef>
                <a:spcPts val="600"/>
              </a:spcBef>
            </a:pPr>
            <a:r>
              <a:rPr lang="en-GB" sz="1800" dirty="0">
                <a:solidFill>
                  <a:schemeClr val="tx1"/>
                </a:solidFill>
              </a:rPr>
              <a:t>		</a:t>
            </a:r>
            <a:r>
              <a:rPr lang="en-GB" sz="1800" b="1" dirty="0">
                <a:solidFill>
                  <a:srgbClr val="3366CC"/>
                </a:solidFill>
              </a:rPr>
              <a:t>IF</a:t>
            </a:r>
            <a:r>
              <a:rPr lang="en-GB" sz="1800" dirty="0">
                <a:solidFill>
                  <a:schemeClr val="tx1"/>
                </a:solidFill>
              </a:rPr>
              <a:t>  </a:t>
            </a:r>
            <a:r>
              <a:rPr lang="en-GB" sz="1800" dirty="0" err="1" smtClean="0">
                <a:solidFill>
                  <a:schemeClr val="tx1"/>
                </a:solidFill>
              </a:rPr>
              <a:t>Arr</a:t>
            </a:r>
            <a:r>
              <a:rPr lang="en-GB" sz="1800" dirty="0" smtClean="0">
                <a:solidFill>
                  <a:schemeClr val="tx1"/>
                </a:solidFill>
              </a:rPr>
              <a:t>[j</a:t>
            </a:r>
            <a:r>
              <a:rPr lang="en-GB" sz="1800" dirty="0">
                <a:solidFill>
                  <a:schemeClr val="tx1"/>
                </a:solidFill>
              </a:rPr>
              <a:t>] &lt;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j</a:t>
            </a:r>
          </a:p>
          <a:p>
            <a:pPr defTabSz="540000">
              <a:spcBef>
                <a:spcPts val="600"/>
              </a:spcBef>
            </a:pPr>
            <a:r>
              <a:rPr lang="en-GB" sz="1800" dirty="0">
                <a:solidFill>
                  <a:schemeClr val="tx1"/>
                </a:solidFill>
              </a:rPr>
              <a:t>		</a:t>
            </a:r>
            <a:r>
              <a:rPr lang="en-GB" sz="1800" b="1" dirty="0">
                <a:solidFill>
                  <a:srgbClr val="3366CC"/>
                </a:solidFill>
              </a:rPr>
              <a:t>ENDIF</a:t>
            </a:r>
          </a:p>
          <a:p>
            <a:pPr defTabSz="540000">
              <a:spcBef>
                <a:spcPts val="600"/>
              </a:spcBef>
            </a:pPr>
            <a:r>
              <a:rPr lang="en-GB" sz="1800" dirty="0">
                <a:solidFill>
                  <a:schemeClr val="tx1"/>
                </a:solidFill>
              </a:rPr>
              <a:t>	</a:t>
            </a:r>
            <a:r>
              <a:rPr lang="en-GB" sz="1800" b="1" dirty="0">
                <a:solidFill>
                  <a:srgbClr val="3366CC"/>
                </a:solidFill>
              </a:rPr>
              <a:t>ENDFOR</a:t>
            </a:r>
          </a:p>
          <a:p>
            <a:pPr defTabSz="540000">
              <a:spcBef>
                <a:spcPts val="600"/>
              </a:spcBef>
            </a:pPr>
            <a:r>
              <a:rPr lang="en-GB" sz="1800" dirty="0">
                <a:solidFill>
                  <a:schemeClr val="tx1"/>
                </a:solidFill>
              </a:rPr>
              <a:t>	Temp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 = Temp</a:t>
            </a:r>
          </a:p>
          <a:p>
            <a:pPr defTabSz="540000">
              <a:spcBef>
                <a:spcPts val="600"/>
              </a:spcBef>
            </a:pPr>
            <a:r>
              <a:rPr lang="en-GB" sz="1800" b="1" dirty="0">
                <a:solidFill>
                  <a:srgbClr val="3366CC"/>
                </a:solidFill>
              </a:rPr>
              <a:t>ENDFOR</a:t>
            </a:r>
          </a:p>
        </p:txBody>
      </p:sp>
      <p:sp>
        <p:nvSpPr>
          <p:cNvPr id="77" name="右大括号 76"/>
          <p:cNvSpPr/>
          <p:nvPr/>
        </p:nvSpPr>
        <p:spPr bwMode="auto">
          <a:xfrm>
            <a:off x="7620000" y="3225720"/>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7924800" y="3363079"/>
            <a:ext cx="111901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7" name="矩形 56"/>
          <p:cNvSpPr/>
          <p:nvPr/>
        </p:nvSpPr>
        <p:spPr>
          <a:xfrm>
            <a:off x="180213" y="632059"/>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9" name="矩形 58"/>
          <p:cNvSpPr/>
          <p:nvPr/>
        </p:nvSpPr>
        <p:spPr>
          <a:xfrm>
            <a:off x="898305" y="495380"/>
            <a:ext cx="2848580" cy="400110"/>
          </a:xfrm>
          <a:prstGeom prst="rect">
            <a:avLst/>
          </a:prstGeom>
        </p:spPr>
        <p:txBody>
          <a:bodyPr wrap="square">
            <a:spAutoFit/>
          </a:bodyPr>
          <a:lstStyle/>
          <a:p>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5, 2, 6, 9, 3, 1, 4, 0, 7</a:t>
            </a:r>
            <a:r>
              <a:rPr lang="en-GB" dirty="0">
                <a:solidFill>
                  <a:srgbClr val="000000"/>
                </a:solidFill>
                <a:latin typeface="Times New Roman" panose="02020603050405020304" pitchFamily="18" charset="0"/>
              </a:rPr>
              <a:t> </a:t>
            </a:r>
            <a:endParaRPr lang="en-GB" dirty="0"/>
          </a:p>
        </p:txBody>
      </p:sp>
      <p:sp>
        <p:nvSpPr>
          <p:cNvPr id="124" name="矩形 123"/>
          <p:cNvSpPr/>
          <p:nvPr/>
        </p:nvSpPr>
        <p:spPr>
          <a:xfrm>
            <a:off x="898305" y="896083"/>
            <a:ext cx="2848580"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0</a:t>
            </a:r>
            <a:r>
              <a:rPr lang="en-GB" dirty="0" smtClean="0">
                <a:solidFill>
                  <a:srgbClr val="000000"/>
                </a:solidFill>
                <a:latin typeface="Times New Roman" panose="02020603050405020304" pitchFamily="18" charset="0"/>
              </a:rPr>
              <a:t>, 5, 2, 6, 9, 3, 1, 4,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a:t>
            </a:r>
            <a:r>
              <a:rPr lang="en-GB" dirty="0">
                <a:solidFill>
                  <a:srgbClr val="000000"/>
                </a:solidFill>
                <a:latin typeface="Times New Roman" panose="02020603050405020304" pitchFamily="18" charset="0"/>
              </a:rPr>
              <a:t> </a:t>
            </a:r>
            <a:endParaRPr lang="en-GB" dirty="0"/>
          </a:p>
        </p:txBody>
      </p:sp>
      <p:sp>
        <p:nvSpPr>
          <p:cNvPr id="140" name="矩形 139"/>
          <p:cNvSpPr/>
          <p:nvPr/>
        </p:nvSpPr>
        <p:spPr>
          <a:xfrm>
            <a:off x="898305" y="1296786"/>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a:t>
            </a:r>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2, 6, 9, 3,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4, 8, 7</a:t>
            </a:r>
            <a:r>
              <a:rPr lang="en-GB" dirty="0">
                <a:solidFill>
                  <a:srgbClr val="000000"/>
                </a:solidFill>
                <a:latin typeface="Times New Roman" panose="02020603050405020304" pitchFamily="18" charset="0"/>
              </a:rPr>
              <a:t> </a:t>
            </a:r>
            <a:endParaRPr lang="en-GB" dirty="0"/>
          </a:p>
        </p:txBody>
      </p:sp>
      <p:sp>
        <p:nvSpPr>
          <p:cNvPr id="144" name="矩形 143"/>
          <p:cNvSpPr/>
          <p:nvPr/>
        </p:nvSpPr>
        <p:spPr>
          <a:xfrm>
            <a:off x="898305" y="1697489"/>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6, 9, 3, 5, 4, 8, 7</a:t>
            </a:r>
            <a:r>
              <a:rPr lang="en-GB" dirty="0">
                <a:solidFill>
                  <a:srgbClr val="000000"/>
                </a:solidFill>
                <a:latin typeface="Times New Roman" panose="02020603050405020304" pitchFamily="18" charset="0"/>
              </a:rPr>
              <a:t> </a:t>
            </a:r>
            <a:endParaRPr lang="en-GB" dirty="0"/>
          </a:p>
        </p:txBody>
      </p:sp>
      <p:sp>
        <p:nvSpPr>
          <p:cNvPr id="145" name="矩形 144"/>
          <p:cNvSpPr/>
          <p:nvPr/>
        </p:nvSpPr>
        <p:spPr>
          <a:xfrm>
            <a:off x="898305" y="2098192"/>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9,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5, 4, 8, 7</a:t>
            </a:r>
            <a:r>
              <a:rPr lang="en-GB" dirty="0">
                <a:solidFill>
                  <a:srgbClr val="000000"/>
                </a:solidFill>
                <a:latin typeface="Times New Roman" panose="02020603050405020304" pitchFamily="18" charset="0"/>
              </a:rPr>
              <a:t> </a:t>
            </a:r>
            <a:endParaRPr lang="en-GB" dirty="0"/>
          </a:p>
        </p:txBody>
      </p:sp>
      <p:sp>
        <p:nvSpPr>
          <p:cNvPr id="146" name="矩形 145"/>
          <p:cNvSpPr/>
          <p:nvPr/>
        </p:nvSpPr>
        <p:spPr>
          <a:xfrm>
            <a:off x="898305" y="249889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6</a:t>
            </a:r>
            <a:r>
              <a:rPr lang="en-GB" dirty="0" smtClean="0">
                <a:solidFill>
                  <a:srgbClr val="000000"/>
                </a:solidFill>
                <a:latin typeface="Times New Roman" panose="02020603050405020304" pitchFamily="18" charset="0"/>
              </a:rPr>
              <a:t>, 5, </a:t>
            </a:r>
            <a:r>
              <a:rPr lang="en-GB" dirty="0" smtClean="0">
                <a:solidFill>
                  <a:srgbClr val="FF0000"/>
                </a:solidFill>
                <a:latin typeface="Times New Roman" panose="02020603050405020304" pitchFamily="18" charset="0"/>
              </a:rPr>
              <a:t>9</a:t>
            </a:r>
            <a:r>
              <a:rPr lang="en-GB" dirty="0" smtClean="0">
                <a:solidFill>
                  <a:srgbClr val="000000"/>
                </a:solidFill>
                <a:latin typeface="Times New Roman" panose="02020603050405020304" pitchFamily="18" charset="0"/>
              </a:rPr>
              <a:t>, 8, 7</a:t>
            </a:r>
            <a:r>
              <a:rPr lang="en-GB" dirty="0">
                <a:solidFill>
                  <a:srgbClr val="000000"/>
                </a:solidFill>
                <a:latin typeface="Times New Roman" panose="02020603050405020304" pitchFamily="18" charset="0"/>
              </a:rPr>
              <a:t> </a:t>
            </a:r>
            <a:endParaRPr lang="en-GB" dirty="0"/>
          </a:p>
        </p:txBody>
      </p:sp>
      <p:sp>
        <p:nvSpPr>
          <p:cNvPr id="147" name="矩形 146"/>
          <p:cNvSpPr/>
          <p:nvPr/>
        </p:nvSpPr>
        <p:spPr>
          <a:xfrm>
            <a:off x="898305" y="2899598"/>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8" name="矩形 147"/>
          <p:cNvSpPr/>
          <p:nvPr/>
        </p:nvSpPr>
        <p:spPr>
          <a:xfrm>
            <a:off x="898305" y="3300301"/>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9" name="矩形 148"/>
          <p:cNvSpPr/>
          <p:nvPr/>
        </p:nvSpPr>
        <p:spPr>
          <a:xfrm>
            <a:off x="898305" y="370100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a:t>
            </a:r>
            <a:r>
              <a:rPr lang="en-GB" dirty="0" smtClean="0">
                <a:solidFill>
                  <a:srgbClr val="FF0000"/>
                </a:solidFill>
                <a:latin typeface="Times New Roman" panose="02020603050405020304" pitchFamily="18" charset="0"/>
              </a:rPr>
              <a:t>9</a:t>
            </a:r>
            <a:r>
              <a:rPr lang="en-GB" dirty="0">
                <a:solidFill>
                  <a:srgbClr val="000000"/>
                </a:solidFill>
                <a:latin typeface="Times New Roman" panose="02020603050405020304" pitchFamily="18" charset="0"/>
              </a:rPr>
              <a:t> </a:t>
            </a:r>
            <a:endParaRPr lang="en-GB" dirty="0"/>
          </a:p>
        </p:txBody>
      </p:sp>
      <p:sp>
        <p:nvSpPr>
          <p:cNvPr id="152" name="矩形 151"/>
          <p:cNvSpPr/>
          <p:nvPr/>
        </p:nvSpPr>
        <p:spPr>
          <a:xfrm>
            <a:off x="180213" y="1048770"/>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153" name="矩形 152"/>
          <p:cNvSpPr/>
          <p:nvPr/>
        </p:nvSpPr>
        <p:spPr>
          <a:xfrm>
            <a:off x="180213" y="1465481"/>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54" name="矩形 153"/>
          <p:cNvSpPr/>
          <p:nvPr/>
        </p:nvSpPr>
        <p:spPr>
          <a:xfrm>
            <a:off x="180213" y="1882192"/>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55" name="矩形 154"/>
          <p:cNvSpPr/>
          <p:nvPr/>
        </p:nvSpPr>
        <p:spPr>
          <a:xfrm>
            <a:off x="180213" y="2298903"/>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57" name="矩形 156"/>
          <p:cNvSpPr/>
          <p:nvPr/>
        </p:nvSpPr>
        <p:spPr>
          <a:xfrm>
            <a:off x="180213" y="2715614"/>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58" name="矩形 157"/>
          <p:cNvSpPr/>
          <p:nvPr/>
        </p:nvSpPr>
        <p:spPr>
          <a:xfrm>
            <a:off x="180213" y="3132325"/>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59" name="矩形 158"/>
          <p:cNvSpPr/>
          <p:nvPr/>
        </p:nvSpPr>
        <p:spPr>
          <a:xfrm>
            <a:off x="180213" y="3549036"/>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60" name="矩形 159"/>
          <p:cNvSpPr/>
          <p:nvPr/>
        </p:nvSpPr>
        <p:spPr>
          <a:xfrm>
            <a:off x="180213" y="3965749"/>
            <a:ext cx="675861" cy="400110"/>
          </a:xfrm>
          <a:prstGeom prst="rect">
            <a:avLst/>
          </a:prstGeom>
        </p:spPr>
        <p:txBody>
          <a:bodyPr wrap="square">
            <a:spAutoFit/>
          </a:bodyPr>
          <a:lstStyle/>
          <a:p>
            <a:r>
              <a:rPr lang="en-GB" dirty="0" err="1" smtClean="0"/>
              <a:t>i</a:t>
            </a:r>
            <a:r>
              <a:rPr lang="en-GB" dirty="0" smtClean="0"/>
              <a:t> = 9</a:t>
            </a:r>
            <a:endParaRPr lang="en-GB" dirty="0"/>
          </a:p>
        </p:txBody>
      </p:sp>
      <p:sp>
        <p:nvSpPr>
          <p:cNvPr id="161" name="双括号 160"/>
          <p:cNvSpPr/>
          <p:nvPr/>
        </p:nvSpPr>
        <p:spPr bwMode="auto">
          <a:xfrm>
            <a:off x="917606" y="918873"/>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2" name="双括号 161"/>
          <p:cNvSpPr/>
          <p:nvPr/>
        </p:nvSpPr>
        <p:spPr bwMode="auto">
          <a:xfrm>
            <a:off x="917605" y="1323917"/>
            <a:ext cx="4818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3" name="双括号 162"/>
          <p:cNvSpPr/>
          <p:nvPr/>
        </p:nvSpPr>
        <p:spPr bwMode="auto">
          <a:xfrm>
            <a:off x="929910" y="1733384"/>
            <a:ext cx="69810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4" name="双括号 163"/>
          <p:cNvSpPr/>
          <p:nvPr/>
        </p:nvSpPr>
        <p:spPr bwMode="auto">
          <a:xfrm>
            <a:off x="945987" y="2124741"/>
            <a:ext cx="98682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5" name="双括号 164"/>
          <p:cNvSpPr/>
          <p:nvPr/>
        </p:nvSpPr>
        <p:spPr bwMode="auto">
          <a:xfrm>
            <a:off x="955197" y="2525444"/>
            <a:ext cx="120621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6" name="矩形 165"/>
          <p:cNvSpPr/>
          <p:nvPr/>
        </p:nvSpPr>
        <p:spPr>
          <a:xfrm>
            <a:off x="904010" y="4082547"/>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latin typeface="Times New Roman" panose="02020603050405020304" pitchFamily="18" charset="0"/>
              </a:rPr>
              <a:t>7, </a:t>
            </a:r>
            <a:r>
              <a:rPr lang="en-GB" dirty="0" smtClean="0">
                <a:solidFill>
                  <a:srgbClr val="FF0000"/>
                </a:solidFill>
                <a:latin typeface="Times New Roman" panose="02020603050405020304" pitchFamily="18" charset="0"/>
              </a:rPr>
              <a:t>8</a:t>
            </a:r>
            <a:r>
              <a:rPr lang="en-GB" dirty="0" smtClean="0">
                <a:latin typeface="Times New Roman" panose="02020603050405020304" pitchFamily="18" charset="0"/>
              </a:rPr>
              <a:t>, 9</a:t>
            </a:r>
            <a:r>
              <a:rPr lang="en-GB" dirty="0">
                <a:latin typeface="Times New Roman" panose="02020603050405020304" pitchFamily="18" charset="0"/>
              </a:rPr>
              <a:t> </a:t>
            </a:r>
            <a:endParaRPr lang="en-GB" dirty="0"/>
          </a:p>
        </p:txBody>
      </p:sp>
      <p:sp>
        <p:nvSpPr>
          <p:cNvPr id="167" name="双括号 166"/>
          <p:cNvSpPr/>
          <p:nvPr/>
        </p:nvSpPr>
        <p:spPr bwMode="auto">
          <a:xfrm>
            <a:off x="955198" y="2941266"/>
            <a:ext cx="143481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8" name="双括号 167"/>
          <p:cNvSpPr/>
          <p:nvPr/>
        </p:nvSpPr>
        <p:spPr bwMode="auto">
          <a:xfrm>
            <a:off x="955199" y="3355351"/>
            <a:ext cx="173961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9" name="双括号 168"/>
          <p:cNvSpPr/>
          <p:nvPr/>
        </p:nvSpPr>
        <p:spPr bwMode="auto">
          <a:xfrm>
            <a:off x="961824" y="3771369"/>
            <a:ext cx="19464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0" name="双括号 169"/>
          <p:cNvSpPr/>
          <p:nvPr/>
        </p:nvSpPr>
        <p:spPr bwMode="auto">
          <a:xfrm>
            <a:off x="955197" y="4151554"/>
            <a:ext cx="222746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1" name="双大括号 170"/>
          <p:cNvSpPr/>
          <p:nvPr/>
        </p:nvSpPr>
        <p:spPr bwMode="auto">
          <a:xfrm>
            <a:off x="892667" y="499660"/>
            <a:ext cx="257050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2" name="双大括号 171"/>
          <p:cNvSpPr/>
          <p:nvPr/>
        </p:nvSpPr>
        <p:spPr bwMode="auto">
          <a:xfrm>
            <a:off x="1193251" y="869438"/>
            <a:ext cx="226991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3" name="双大括号 172"/>
          <p:cNvSpPr/>
          <p:nvPr/>
        </p:nvSpPr>
        <p:spPr bwMode="auto">
          <a:xfrm>
            <a:off x="1447928" y="1307389"/>
            <a:ext cx="20152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4" name="双大括号 173"/>
          <p:cNvSpPr/>
          <p:nvPr/>
        </p:nvSpPr>
        <p:spPr bwMode="auto">
          <a:xfrm>
            <a:off x="1703298" y="1710974"/>
            <a:ext cx="175987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5" name="双大括号 174"/>
          <p:cNvSpPr/>
          <p:nvPr/>
        </p:nvSpPr>
        <p:spPr bwMode="auto">
          <a:xfrm>
            <a:off x="1948281" y="2078438"/>
            <a:ext cx="151488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6" name="双大括号 175"/>
          <p:cNvSpPr/>
          <p:nvPr/>
        </p:nvSpPr>
        <p:spPr bwMode="auto">
          <a:xfrm>
            <a:off x="2203643" y="2515777"/>
            <a:ext cx="1259526"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7" name="双大括号 176"/>
          <p:cNvSpPr/>
          <p:nvPr/>
        </p:nvSpPr>
        <p:spPr bwMode="auto">
          <a:xfrm>
            <a:off x="2446907" y="2919441"/>
            <a:ext cx="101626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8" name="双大括号 177"/>
          <p:cNvSpPr/>
          <p:nvPr/>
        </p:nvSpPr>
        <p:spPr bwMode="auto">
          <a:xfrm>
            <a:off x="2711728" y="3312006"/>
            <a:ext cx="7514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9" name="双大括号 178"/>
          <p:cNvSpPr/>
          <p:nvPr/>
        </p:nvSpPr>
        <p:spPr bwMode="auto">
          <a:xfrm>
            <a:off x="2950463" y="3715987"/>
            <a:ext cx="56254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83" name="Rectangle 3"/>
          <p:cNvSpPr txBox="1">
            <a:spLocks noChangeArrowheads="1"/>
          </p:cNvSpPr>
          <p:nvPr/>
        </p:nvSpPr>
        <p:spPr bwMode="auto">
          <a:xfrm>
            <a:off x="7620000" y="1290372"/>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84" name="肘形连接符 183"/>
          <p:cNvCxnSpPr/>
          <p:nvPr/>
        </p:nvCxnSpPr>
        <p:spPr bwMode="auto">
          <a:xfrm rot="5400000" flipH="1" flipV="1">
            <a:off x="8376054" y="1731305"/>
            <a:ext cx="239461" cy="229631"/>
          </a:xfrm>
          <a:prstGeom prst="bentConnector3">
            <a:avLst>
              <a:gd name="adj1" fmla="val 2268"/>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矩形 49"/>
          <p:cNvSpPr/>
          <p:nvPr/>
        </p:nvSpPr>
        <p:spPr>
          <a:xfrm>
            <a:off x="4881756" y="4648200"/>
            <a:ext cx="4262244"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smtClean="0"/>
              <a:t>repetitively </a:t>
            </a:r>
            <a:r>
              <a:rPr lang="en-GB" b="1" dirty="0">
                <a:solidFill>
                  <a:srgbClr val="FF0000"/>
                </a:solidFill>
              </a:rPr>
              <a:t>pick up the smallest </a:t>
            </a:r>
            <a:r>
              <a:rPr lang="en-GB" dirty="0"/>
              <a:t>element and </a:t>
            </a:r>
            <a:r>
              <a:rPr lang="en-GB" b="1" dirty="0">
                <a:solidFill>
                  <a:srgbClr val="FF0000"/>
                </a:solidFill>
              </a:rPr>
              <a:t>put it into the right position</a:t>
            </a:r>
          </a:p>
        </p:txBody>
      </p:sp>
      <p:sp>
        <p:nvSpPr>
          <p:cNvPr id="51" name="Rectangle 3"/>
          <p:cNvSpPr txBox="1">
            <a:spLocks noChangeArrowheads="1"/>
          </p:cNvSpPr>
          <p:nvPr/>
        </p:nvSpPr>
        <p:spPr bwMode="auto">
          <a:xfrm>
            <a:off x="3798454" y="5659567"/>
            <a:ext cx="5240721"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How to pick up the smallest</a:t>
            </a:r>
          </a:p>
          <a:p>
            <a:pPr marL="457200" lvl="1" indent="-457200">
              <a:buFont typeface="+mj-lt"/>
              <a:buAutoNum type="arabicParenR"/>
            </a:pPr>
            <a:r>
              <a:rPr lang="en-US" altLang="zh-CN" dirty="0" smtClean="0"/>
              <a:t>How to put it into the right position</a:t>
            </a:r>
            <a:endParaRPr lang="en-US" altLang="zh-CN" dirty="0"/>
          </a:p>
        </p:txBody>
      </p:sp>
      <p:sp>
        <p:nvSpPr>
          <p:cNvPr id="54" name="矩形 53"/>
          <p:cNvSpPr/>
          <p:nvPr/>
        </p:nvSpPr>
        <p:spPr bwMode="auto">
          <a:xfrm>
            <a:off x="7589542" y="6018476"/>
            <a:ext cx="278183" cy="27853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5" name="双括号 54"/>
          <p:cNvSpPr/>
          <p:nvPr/>
        </p:nvSpPr>
        <p:spPr bwMode="auto">
          <a:xfrm>
            <a:off x="6403414" y="5753945"/>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6" name="矩形 55"/>
          <p:cNvSpPr/>
          <p:nvPr/>
        </p:nvSpPr>
        <p:spPr bwMode="auto">
          <a:xfrm>
            <a:off x="8248725" y="6355858"/>
            <a:ext cx="313228" cy="27385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8" name="矩形 57"/>
          <p:cNvSpPr/>
          <p:nvPr/>
        </p:nvSpPr>
        <p:spPr bwMode="auto">
          <a:xfrm>
            <a:off x="8613993" y="6355571"/>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60" name="直接箭头连接符 59"/>
          <p:cNvCxnSpPr/>
          <p:nvPr/>
        </p:nvCxnSpPr>
        <p:spPr bwMode="auto">
          <a:xfrm>
            <a:off x="8350635" y="6497169"/>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矩形 60"/>
          <p:cNvSpPr/>
          <p:nvPr/>
        </p:nvSpPr>
        <p:spPr>
          <a:xfrm>
            <a:off x="7850063" y="5896903"/>
            <a:ext cx="1055097" cy="400110"/>
          </a:xfrm>
          <a:prstGeom prst="rect">
            <a:avLst/>
          </a:prstGeom>
        </p:spPr>
        <p:txBody>
          <a:bodyPr wrap="none">
            <a:spAutoFit/>
          </a:bodyPr>
          <a:lstStyle/>
          <a:p>
            <a:r>
              <a:rPr lang="en-GB" dirty="0" err="1">
                <a:solidFill>
                  <a:srgbClr val="FF0000"/>
                </a:solidFill>
              </a:rPr>
              <a:t>MinSub</a:t>
            </a:r>
            <a:endParaRPr lang="en-GB" dirty="0">
              <a:solidFill>
                <a:srgbClr val="FF0000"/>
              </a:solidFill>
            </a:endParaRPr>
          </a:p>
        </p:txBody>
      </p:sp>
      <p:sp>
        <p:nvSpPr>
          <p:cNvPr id="64" name="Rectangle 3"/>
          <p:cNvSpPr txBox="1">
            <a:spLocks noChangeArrowheads="1"/>
          </p:cNvSpPr>
          <p:nvPr/>
        </p:nvSpPr>
        <p:spPr bwMode="auto">
          <a:xfrm>
            <a:off x="1776081" y="6228093"/>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Tree>
    <p:extLst>
      <p:ext uri="{BB962C8B-B14F-4D97-AF65-F5344CB8AC3E}">
        <p14:creationId xmlns:p14="http://schemas.microsoft.com/office/powerpoint/2010/main" val="321842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6" presetClass="emph" presetSubtype="0" repeatCount="4000" fill="hold" grpId="0" nodeType="clickEffect">
                                  <p:stCondLst>
                                    <p:cond delay="0"/>
                                  </p:stCondLst>
                                  <p:childTnLst>
                                    <p:animEffect transition="out" filter="fade">
                                      <p:cBhvr>
                                        <p:cTn id="28" dur="500" tmFilter="0, 0; .2, .5; .8, .5; 1, 0"/>
                                        <p:tgtEl>
                                          <p:spTgt spid="161"/>
                                        </p:tgtEl>
                                      </p:cBhvr>
                                    </p:animEffect>
                                    <p:animScale>
                                      <p:cBhvr>
                                        <p:cTn id="29" dur="250" autoRev="1" fill="hold"/>
                                        <p:tgtEl>
                                          <p:spTgt spid="161"/>
                                        </p:tgtEl>
                                      </p:cBhvr>
                                      <p:by x="105000" y="105000"/>
                                    </p:animScale>
                                  </p:childTnLst>
                                </p:cTn>
                              </p:par>
                              <p:par>
                                <p:cTn id="30" presetID="26" presetClass="emph" presetSubtype="0" repeatCount="4000" fill="hold" grpId="0" nodeType="withEffect">
                                  <p:stCondLst>
                                    <p:cond delay="0"/>
                                  </p:stCondLst>
                                  <p:childTnLst>
                                    <p:animEffect transition="out" filter="fade">
                                      <p:cBhvr>
                                        <p:cTn id="31" dur="500" tmFilter="0, 0; .2, .5; .8, .5; 1, 0"/>
                                        <p:tgtEl>
                                          <p:spTgt spid="162"/>
                                        </p:tgtEl>
                                      </p:cBhvr>
                                    </p:animEffect>
                                    <p:animScale>
                                      <p:cBhvr>
                                        <p:cTn id="32" dur="250" autoRev="1" fill="hold"/>
                                        <p:tgtEl>
                                          <p:spTgt spid="162"/>
                                        </p:tgtEl>
                                      </p:cBhvr>
                                      <p:by x="105000" y="105000"/>
                                    </p:animScale>
                                  </p:childTnLst>
                                </p:cTn>
                              </p:par>
                              <p:par>
                                <p:cTn id="33" presetID="26" presetClass="emph" presetSubtype="0" repeatCount="4000" fill="hold" grpId="0" nodeType="withEffect">
                                  <p:stCondLst>
                                    <p:cond delay="0"/>
                                  </p:stCondLst>
                                  <p:childTnLst>
                                    <p:animEffect transition="out" filter="fade">
                                      <p:cBhvr>
                                        <p:cTn id="34" dur="500" tmFilter="0, 0; .2, .5; .8, .5; 1, 0"/>
                                        <p:tgtEl>
                                          <p:spTgt spid="163"/>
                                        </p:tgtEl>
                                      </p:cBhvr>
                                    </p:animEffect>
                                    <p:animScale>
                                      <p:cBhvr>
                                        <p:cTn id="35" dur="250" autoRev="1" fill="hold"/>
                                        <p:tgtEl>
                                          <p:spTgt spid="163"/>
                                        </p:tgtEl>
                                      </p:cBhvr>
                                      <p:by x="105000" y="105000"/>
                                    </p:animScale>
                                  </p:childTnLst>
                                </p:cTn>
                              </p:par>
                              <p:par>
                                <p:cTn id="36" presetID="26" presetClass="emph" presetSubtype="0" repeatCount="4000" fill="hold" grpId="0" nodeType="withEffect">
                                  <p:stCondLst>
                                    <p:cond delay="0"/>
                                  </p:stCondLst>
                                  <p:childTnLst>
                                    <p:animEffect transition="out" filter="fade">
                                      <p:cBhvr>
                                        <p:cTn id="37" dur="500" tmFilter="0, 0; .2, .5; .8, .5; 1, 0"/>
                                        <p:tgtEl>
                                          <p:spTgt spid="164"/>
                                        </p:tgtEl>
                                      </p:cBhvr>
                                    </p:animEffect>
                                    <p:animScale>
                                      <p:cBhvr>
                                        <p:cTn id="38" dur="250" autoRev="1" fill="hold"/>
                                        <p:tgtEl>
                                          <p:spTgt spid="164"/>
                                        </p:tgtEl>
                                      </p:cBhvr>
                                      <p:by x="105000" y="105000"/>
                                    </p:animScale>
                                  </p:childTnLst>
                                </p:cTn>
                              </p:par>
                              <p:par>
                                <p:cTn id="39" presetID="26" presetClass="emph" presetSubtype="0" repeatCount="4000" fill="hold" grpId="0" nodeType="withEffect">
                                  <p:stCondLst>
                                    <p:cond delay="0"/>
                                  </p:stCondLst>
                                  <p:childTnLst>
                                    <p:animEffect transition="out" filter="fade">
                                      <p:cBhvr>
                                        <p:cTn id="40" dur="500" tmFilter="0, 0; .2, .5; .8, .5; 1, 0"/>
                                        <p:tgtEl>
                                          <p:spTgt spid="165"/>
                                        </p:tgtEl>
                                      </p:cBhvr>
                                    </p:animEffect>
                                    <p:animScale>
                                      <p:cBhvr>
                                        <p:cTn id="41" dur="250" autoRev="1" fill="hold"/>
                                        <p:tgtEl>
                                          <p:spTgt spid="165"/>
                                        </p:tgtEl>
                                      </p:cBhvr>
                                      <p:by x="105000" y="105000"/>
                                    </p:animScale>
                                  </p:childTnLst>
                                </p:cTn>
                              </p:par>
                              <p:par>
                                <p:cTn id="42" presetID="26" presetClass="emph" presetSubtype="0" repeatCount="4000" fill="hold" grpId="0" nodeType="withEffect">
                                  <p:stCondLst>
                                    <p:cond delay="0"/>
                                  </p:stCondLst>
                                  <p:childTnLst>
                                    <p:animEffect transition="out" filter="fade">
                                      <p:cBhvr>
                                        <p:cTn id="43" dur="500" tmFilter="0, 0; .2, .5; .8, .5; 1, 0"/>
                                        <p:tgtEl>
                                          <p:spTgt spid="167"/>
                                        </p:tgtEl>
                                      </p:cBhvr>
                                    </p:animEffect>
                                    <p:animScale>
                                      <p:cBhvr>
                                        <p:cTn id="44" dur="250" autoRev="1" fill="hold"/>
                                        <p:tgtEl>
                                          <p:spTgt spid="167"/>
                                        </p:tgtEl>
                                      </p:cBhvr>
                                      <p:by x="105000" y="105000"/>
                                    </p:animScale>
                                  </p:childTnLst>
                                </p:cTn>
                              </p:par>
                              <p:par>
                                <p:cTn id="45" presetID="26" presetClass="emph" presetSubtype="0" repeatCount="4000" fill="hold" grpId="0" nodeType="withEffect">
                                  <p:stCondLst>
                                    <p:cond delay="0"/>
                                  </p:stCondLst>
                                  <p:childTnLst>
                                    <p:animEffect transition="out" filter="fade">
                                      <p:cBhvr>
                                        <p:cTn id="46" dur="500" tmFilter="0, 0; .2, .5; .8, .5; 1, 0"/>
                                        <p:tgtEl>
                                          <p:spTgt spid="168"/>
                                        </p:tgtEl>
                                      </p:cBhvr>
                                    </p:animEffect>
                                    <p:animScale>
                                      <p:cBhvr>
                                        <p:cTn id="47" dur="250" autoRev="1" fill="hold"/>
                                        <p:tgtEl>
                                          <p:spTgt spid="168"/>
                                        </p:tgtEl>
                                      </p:cBhvr>
                                      <p:by x="105000" y="105000"/>
                                    </p:animScale>
                                  </p:childTnLst>
                                </p:cTn>
                              </p:par>
                              <p:par>
                                <p:cTn id="48" presetID="26" presetClass="emph" presetSubtype="0" repeatCount="4000" fill="hold" grpId="0" nodeType="withEffect">
                                  <p:stCondLst>
                                    <p:cond delay="0"/>
                                  </p:stCondLst>
                                  <p:childTnLst>
                                    <p:animEffect transition="out" filter="fade">
                                      <p:cBhvr>
                                        <p:cTn id="49" dur="500" tmFilter="0, 0; .2, .5; .8, .5; 1, 0"/>
                                        <p:tgtEl>
                                          <p:spTgt spid="169"/>
                                        </p:tgtEl>
                                      </p:cBhvr>
                                    </p:animEffect>
                                    <p:animScale>
                                      <p:cBhvr>
                                        <p:cTn id="50" dur="250" autoRev="1" fill="hold"/>
                                        <p:tgtEl>
                                          <p:spTgt spid="169"/>
                                        </p:tgtEl>
                                      </p:cBhvr>
                                      <p:by x="105000" y="105000"/>
                                    </p:animScale>
                                  </p:childTnLst>
                                </p:cTn>
                              </p:par>
                              <p:par>
                                <p:cTn id="51" presetID="26" presetClass="emph" presetSubtype="0" repeatCount="4000" fill="hold" grpId="0" nodeType="withEffect">
                                  <p:stCondLst>
                                    <p:cond delay="0"/>
                                  </p:stCondLst>
                                  <p:childTnLst>
                                    <p:animEffect transition="out" filter="fade">
                                      <p:cBhvr>
                                        <p:cTn id="52" dur="500" tmFilter="0, 0; .2, .5; .8, .5; 1, 0"/>
                                        <p:tgtEl>
                                          <p:spTgt spid="170"/>
                                        </p:tgtEl>
                                      </p:cBhvr>
                                    </p:animEffect>
                                    <p:animScale>
                                      <p:cBhvr>
                                        <p:cTn id="53" dur="250" autoRev="1" fill="hold"/>
                                        <p:tgtEl>
                                          <p:spTgt spid="170"/>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26" presetClass="emph" presetSubtype="0" repeatCount="4000" fill="hold" grpId="0" nodeType="clickEffect">
                                  <p:stCondLst>
                                    <p:cond delay="0"/>
                                  </p:stCondLst>
                                  <p:childTnLst>
                                    <p:animEffect transition="out" filter="fade">
                                      <p:cBhvr>
                                        <p:cTn id="57" dur="500" tmFilter="0, 0; .2, .5; .8, .5; 1, 0"/>
                                        <p:tgtEl>
                                          <p:spTgt spid="171"/>
                                        </p:tgtEl>
                                      </p:cBhvr>
                                    </p:animEffect>
                                    <p:animScale>
                                      <p:cBhvr>
                                        <p:cTn id="58" dur="250" autoRev="1" fill="hold"/>
                                        <p:tgtEl>
                                          <p:spTgt spid="171"/>
                                        </p:tgtEl>
                                      </p:cBhvr>
                                      <p:by x="105000" y="105000"/>
                                    </p:animScale>
                                  </p:childTnLst>
                                </p:cTn>
                              </p:par>
                              <p:par>
                                <p:cTn id="59" presetID="26" presetClass="emph" presetSubtype="0" repeatCount="4000" fill="hold" grpId="0" nodeType="withEffect">
                                  <p:stCondLst>
                                    <p:cond delay="0"/>
                                  </p:stCondLst>
                                  <p:childTnLst>
                                    <p:animEffect transition="out" filter="fade">
                                      <p:cBhvr>
                                        <p:cTn id="60" dur="500" tmFilter="0, 0; .2, .5; .8, .5; 1, 0"/>
                                        <p:tgtEl>
                                          <p:spTgt spid="172"/>
                                        </p:tgtEl>
                                      </p:cBhvr>
                                    </p:animEffect>
                                    <p:animScale>
                                      <p:cBhvr>
                                        <p:cTn id="61" dur="250" autoRev="1" fill="hold"/>
                                        <p:tgtEl>
                                          <p:spTgt spid="172"/>
                                        </p:tgtEl>
                                      </p:cBhvr>
                                      <p:by x="105000" y="105000"/>
                                    </p:animScale>
                                  </p:childTnLst>
                                </p:cTn>
                              </p:par>
                              <p:par>
                                <p:cTn id="62" presetID="26" presetClass="emph" presetSubtype="0" repeatCount="4000" fill="hold" grpId="0" nodeType="withEffect">
                                  <p:stCondLst>
                                    <p:cond delay="0"/>
                                  </p:stCondLst>
                                  <p:childTnLst>
                                    <p:animEffect transition="out" filter="fade">
                                      <p:cBhvr>
                                        <p:cTn id="63" dur="500" tmFilter="0, 0; .2, .5; .8, .5; 1, 0"/>
                                        <p:tgtEl>
                                          <p:spTgt spid="173"/>
                                        </p:tgtEl>
                                      </p:cBhvr>
                                    </p:animEffect>
                                    <p:animScale>
                                      <p:cBhvr>
                                        <p:cTn id="64" dur="250" autoRev="1" fill="hold"/>
                                        <p:tgtEl>
                                          <p:spTgt spid="173"/>
                                        </p:tgtEl>
                                      </p:cBhvr>
                                      <p:by x="105000" y="105000"/>
                                    </p:animScale>
                                  </p:childTnLst>
                                </p:cTn>
                              </p:par>
                              <p:par>
                                <p:cTn id="65" presetID="26" presetClass="emph" presetSubtype="0" repeatCount="4000" fill="hold" grpId="0" nodeType="withEffect">
                                  <p:stCondLst>
                                    <p:cond delay="0"/>
                                  </p:stCondLst>
                                  <p:childTnLst>
                                    <p:animEffect transition="out" filter="fade">
                                      <p:cBhvr>
                                        <p:cTn id="66" dur="500" tmFilter="0, 0; .2, .5; .8, .5; 1, 0"/>
                                        <p:tgtEl>
                                          <p:spTgt spid="174"/>
                                        </p:tgtEl>
                                      </p:cBhvr>
                                    </p:animEffect>
                                    <p:animScale>
                                      <p:cBhvr>
                                        <p:cTn id="67" dur="250" autoRev="1" fill="hold"/>
                                        <p:tgtEl>
                                          <p:spTgt spid="174"/>
                                        </p:tgtEl>
                                      </p:cBhvr>
                                      <p:by x="105000" y="105000"/>
                                    </p:animScale>
                                  </p:childTnLst>
                                </p:cTn>
                              </p:par>
                              <p:par>
                                <p:cTn id="68" presetID="26" presetClass="emph" presetSubtype="0" repeatCount="4000" fill="hold" grpId="0" nodeType="withEffect">
                                  <p:stCondLst>
                                    <p:cond delay="0"/>
                                  </p:stCondLst>
                                  <p:childTnLst>
                                    <p:animEffect transition="out" filter="fade">
                                      <p:cBhvr>
                                        <p:cTn id="69" dur="500" tmFilter="0, 0; .2, .5; .8, .5; 1, 0"/>
                                        <p:tgtEl>
                                          <p:spTgt spid="176"/>
                                        </p:tgtEl>
                                      </p:cBhvr>
                                    </p:animEffect>
                                    <p:animScale>
                                      <p:cBhvr>
                                        <p:cTn id="70" dur="250" autoRev="1" fill="hold"/>
                                        <p:tgtEl>
                                          <p:spTgt spid="176"/>
                                        </p:tgtEl>
                                      </p:cBhvr>
                                      <p:by x="105000" y="105000"/>
                                    </p:animScale>
                                  </p:childTnLst>
                                </p:cTn>
                              </p:par>
                              <p:par>
                                <p:cTn id="71" presetID="26" presetClass="emph" presetSubtype="0" repeatCount="4000" fill="hold" grpId="0" nodeType="withEffect">
                                  <p:stCondLst>
                                    <p:cond delay="0"/>
                                  </p:stCondLst>
                                  <p:childTnLst>
                                    <p:animEffect transition="out" filter="fade">
                                      <p:cBhvr>
                                        <p:cTn id="72" dur="500" tmFilter="0, 0; .2, .5; .8, .5; 1, 0"/>
                                        <p:tgtEl>
                                          <p:spTgt spid="175"/>
                                        </p:tgtEl>
                                      </p:cBhvr>
                                    </p:animEffect>
                                    <p:animScale>
                                      <p:cBhvr>
                                        <p:cTn id="73" dur="250" autoRev="1" fill="hold"/>
                                        <p:tgtEl>
                                          <p:spTgt spid="175"/>
                                        </p:tgtEl>
                                      </p:cBhvr>
                                      <p:by x="105000" y="105000"/>
                                    </p:animScale>
                                  </p:childTnLst>
                                </p:cTn>
                              </p:par>
                              <p:par>
                                <p:cTn id="74" presetID="26" presetClass="emph" presetSubtype="0" repeatCount="4000" fill="hold" grpId="0" nodeType="withEffect">
                                  <p:stCondLst>
                                    <p:cond delay="0"/>
                                  </p:stCondLst>
                                  <p:childTnLst>
                                    <p:animEffect transition="out" filter="fade">
                                      <p:cBhvr>
                                        <p:cTn id="75" dur="500" tmFilter="0, 0; .2, .5; .8, .5; 1, 0"/>
                                        <p:tgtEl>
                                          <p:spTgt spid="177"/>
                                        </p:tgtEl>
                                      </p:cBhvr>
                                    </p:animEffect>
                                    <p:animScale>
                                      <p:cBhvr>
                                        <p:cTn id="76" dur="250" autoRev="1" fill="hold"/>
                                        <p:tgtEl>
                                          <p:spTgt spid="177"/>
                                        </p:tgtEl>
                                      </p:cBhvr>
                                      <p:by x="105000" y="105000"/>
                                    </p:animScale>
                                  </p:childTnLst>
                                </p:cTn>
                              </p:par>
                              <p:par>
                                <p:cTn id="77" presetID="26" presetClass="emph" presetSubtype="0" repeatCount="4000" fill="hold" grpId="0" nodeType="withEffect">
                                  <p:stCondLst>
                                    <p:cond delay="0"/>
                                  </p:stCondLst>
                                  <p:childTnLst>
                                    <p:animEffect transition="out" filter="fade">
                                      <p:cBhvr>
                                        <p:cTn id="78" dur="500" tmFilter="0, 0; .2, .5; .8, .5; 1, 0"/>
                                        <p:tgtEl>
                                          <p:spTgt spid="178"/>
                                        </p:tgtEl>
                                      </p:cBhvr>
                                    </p:animEffect>
                                    <p:animScale>
                                      <p:cBhvr>
                                        <p:cTn id="79" dur="250" autoRev="1" fill="hold"/>
                                        <p:tgtEl>
                                          <p:spTgt spid="178"/>
                                        </p:tgtEl>
                                      </p:cBhvr>
                                      <p:by x="105000" y="105000"/>
                                    </p:animScale>
                                  </p:childTnLst>
                                </p:cTn>
                              </p:par>
                              <p:par>
                                <p:cTn id="80" presetID="26" presetClass="emph" presetSubtype="0" repeatCount="4000" fill="hold" grpId="0" nodeType="withEffect">
                                  <p:stCondLst>
                                    <p:cond delay="0"/>
                                  </p:stCondLst>
                                  <p:childTnLst>
                                    <p:animEffect transition="out" filter="fade">
                                      <p:cBhvr>
                                        <p:cTn id="81" dur="500" tmFilter="0, 0; .2, .5; .8, .5; 1, 0"/>
                                        <p:tgtEl>
                                          <p:spTgt spid="179"/>
                                        </p:tgtEl>
                                      </p:cBhvr>
                                    </p:animEffect>
                                    <p:animScale>
                                      <p:cBhvr>
                                        <p:cTn id="82" dur="250" autoRev="1" fill="hold"/>
                                        <p:tgtEl>
                                          <p:spTgt spid="17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5"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50" grpId="0" animBg="1"/>
      <p:bldP spid="51" grpId="0" animBg="1"/>
      <p:bldP spid="54" grpId="0" animBg="1"/>
      <p:bldP spid="55" grpId="0" animBg="1"/>
      <p:bldP spid="56" grpId="0" animBg="1"/>
      <p:bldP spid="58" grpId="0" animBg="1"/>
      <p:bldP spid="61" grpId="0"/>
      <p:bldP spid="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smtClean="0">
                <a:solidFill>
                  <a:prstClr val="white"/>
                </a:solidFill>
              </a:rPr>
              <a:t>3 Basic Algorithms: Insertion</a:t>
            </a:r>
            <a:endParaRPr lang="en-US" altLang="zh-CN" kern="0" dirty="0">
              <a:solidFill>
                <a:prstClr val="white"/>
              </a:solidFill>
            </a:endParaRPr>
          </a:p>
        </p:txBody>
      </p:sp>
      <p:sp>
        <p:nvSpPr>
          <p:cNvPr id="31" name="矩形 30"/>
          <p:cNvSpPr/>
          <p:nvPr/>
        </p:nvSpPr>
        <p:spPr>
          <a:xfrm>
            <a:off x="4881756" y="17973"/>
            <a:ext cx="4243118"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smtClean="0">
                <a:solidFill>
                  <a:srgbClr val="3366CC"/>
                </a:solidFill>
              </a:rPr>
              <a:t>FOR</a:t>
            </a:r>
            <a:r>
              <a:rPr lang="en-GB" sz="1800" dirty="0" smtClean="0">
                <a:solidFill>
                  <a:schemeClr val="tx1"/>
                </a:solidFill>
              </a:rPr>
              <a:t>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N-1</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a:t>
            </a:r>
            <a:r>
              <a:rPr lang="en-GB" sz="1800" dirty="0" err="1">
                <a:solidFill>
                  <a:schemeClr val="tx1"/>
                </a:solidFill>
              </a:rPr>
              <a:t>i</a:t>
            </a:r>
            <a:endParaRPr lang="en-GB" sz="1800" dirty="0">
              <a:solidFill>
                <a:schemeClr val="tx1"/>
              </a:solidFill>
            </a:endParaRPr>
          </a:p>
          <a:p>
            <a:pPr defTabSz="540000">
              <a:spcBef>
                <a:spcPts val="600"/>
              </a:spcBef>
            </a:pPr>
            <a:r>
              <a:rPr lang="en-GB" sz="1800" dirty="0">
                <a:solidFill>
                  <a:schemeClr val="tx1"/>
                </a:solidFill>
              </a:rPr>
              <a:t>	</a:t>
            </a:r>
            <a:r>
              <a:rPr lang="en-GB" sz="1800" b="1" dirty="0">
                <a:solidFill>
                  <a:srgbClr val="3366CC"/>
                </a:solidFill>
              </a:rPr>
              <a:t>FOR</a:t>
            </a:r>
            <a:r>
              <a:rPr lang="en-GB" sz="1800" dirty="0">
                <a:solidFill>
                  <a:srgbClr val="3366CC"/>
                </a:solidFill>
              </a:rPr>
              <a:t> </a:t>
            </a:r>
            <a:r>
              <a:rPr lang="en-GB" sz="1800" dirty="0">
                <a:solidFill>
                  <a:schemeClr val="tx1"/>
                </a:solidFill>
              </a:rPr>
              <a:t>j =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 </a:t>
            </a:r>
          </a:p>
          <a:p>
            <a:pPr defTabSz="540000">
              <a:spcBef>
                <a:spcPts val="600"/>
              </a:spcBef>
            </a:pPr>
            <a:r>
              <a:rPr lang="en-GB" sz="1800" dirty="0">
                <a:solidFill>
                  <a:schemeClr val="tx1"/>
                </a:solidFill>
              </a:rPr>
              <a:t>		</a:t>
            </a:r>
            <a:r>
              <a:rPr lang="en-GB" sz="1800" b="1" dirty="0">
                <a:solidFill>
                  <a:srgbClr val="3366CC"/>
                </a:solidFill>
              </a:rPr>
              <a:t>IF</a:t>
            </a:r>
            <a:r>
              <a:rPr lang="en-GB" sz="1800" dirty="0">
                <a:solidFill>
                  <a:schemeClr val="tx1"/>
                </a:solidFill>
              </a:rPr>
              <a:t>  </a:t>
            </a:r>
            <a:r>
              <a:rPr lang="en-GB" sz="1800" dirty="0" err="1" smtClean="0">
                <a:solidFill>
                  <a:schemeClr val="tx1"/>
                </a:solidFill>
              </a:rPr>
              <a:t>Arr</a:t>
            </a:r>
            <a:r>
              <a:rPr lang="en-GB" sz="1800" dirty="0" smtClean="0">
                <a:solidFill>
                  <a:schemeClr val="tx1"/>
                </a:solidFill>
              </a:rPr>
              <a:t>[j</a:t>
            </a:r>
            <a:r>
              <a:rPr lang="en-GB" sz="1800" dirty="0">
                <a:solidFill>
                  <a:schemeClr val="tx1"/>
                </a:solidFill>
              </a:rPr>
              <a:t>] &lt;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j</a:t>
            </a:r>
          </a:p>
          <a:p>
            <a:pPr defTabSz="540000">
              <a:spcBef>
                <a:spcPts val="600"/>
              </a:spcBef>
            </a:pPr>
            <a:r>
              <a:rPr lang="en-GB" sz="1800" dirty="0">
                <a:solidFill>
                  <a:schemeClr val="tx1"/>
                </a:solidFill>
              </a:rPr>
              <a:t>		</a:t>
            </a:r>
            <a:r>
              <a:rPr lang="en-GB" sz="1800" b="1" dirty="0">
                <a:solidFill>
                  <a:srgbClr val="3366CC"/>
                </a:solidFill>
              </a:rPr>
              <a:t>ENDIF</a:t>
            </a:r>
          </a:p>
          <a:p>
            <a:pPr defTabSz="540000">
              <a:spcBef>
                <a:spcPts val="600"/>
              </a:spcBef>
            </a:pPr>
            <a:r>
              <a:rPr lang="en-GB" sz="1800" dirty="0">
                <a:solidFill>
                  <a:schemeClr val="tx1"/>
                </a:solidFill>
              </a:rPr>
              <a:t>	</a:t>
            </a:r>
            <a:r>
              <a:rPr lang="en-GB" sz="1800" b="1" dirty="0">
                <a:solidFill>
                  <a:srgbClr val="3366CC"/>
                </a:solidFill>
              </a:rPr>
              <a:t>ENDFOR</a:t>
            </a:r>
          </a:p>
          <a:p>
            <a:pPr defTabSz="540000">
              <a:spcBef>
                <a:spcPts val="600"/>
              </a:spcBef>
            </a:pPr>
            <a:r>
              <a:rPr lang="en-GB" sz="1800" dirty="0">
                <a:solidFill>
                  <a:schemeClr val="tx1"/>
                </a:solidFill>
              </a:rPr>
              <a:t>	Temp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i</a:t>
            </a:r>
            <a:r>
              <a:rPr lang="en-GB" sz="1800" dirty="0">
                <a:solidFill>
                  <a:schemeClr val="tx1"/>
                </a:solidFill>
              </a:rPr>
              <a:t>] =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smtClean="0">
                <a:solidFill>
                  <a:schemeClr val="tx1"/>
                </a:solidFill>
              </a:rPr>
              <a:t>Arr</a:t>
            </a:r>
            <a:r>
              <a:rPr lang="en-GB" sz="1800" dirty="0" smtClean="0">
                <a:solidFill>
                  <a:schemeClr val="tx1"/>
                </a:solidFill>
              </a:rPr>
              <a:t>[</a:t>
            </a:r>
            <a:r>
              <a:rPr lang="en-GB" sz="1800" dirty="0" err="1" smtClean="0">
                <a:solidFill>
                  <a:schemeClr val="tx1"/>
                </a:solidFill>
              </a:rPr>
              <a:t>MinSub</a:t>
            </a:r>
            <a:r>
              <a:rPr lang="en-GB" sz="1800" dirty="0">
                <a:solidFill>
                  <a:schemeClr val="tx1"/>
                </a:solidFill>
              </a:rPr>
              <a:t>] = Temp</a:t>
            </a:r>
          </a:p>
          <a:p>
            <a:pPr defTabSz="540000">
              <a:spcBef>
                <a:spcPts val="600"/>
              </a:spcBef>
            </a:pPr>
            <a:r>
              <a:rPr lang="en-GB" sz="1800" b="1" dirty="0">
                <a:solidFill>
                  <a:srgbClr val="3366CC"/>
                </a:solidFill>
              </a:rPr>
              <a:t>ENDFOR</a:t>
            </a:r>
          </a:p>
        </p:txBody>
      </p:sp>
      <p:sp>
        <p:nvSpPr>
          <p:cNvPr id="77" name="右大括号 76"/>
          <p:cNvSpPr/>
          <p:nvPr/>
        </p:nvSpPr>
        <p:spPr bwMode="auto">
          <a:xfrm>
            <a:off x="7620000" y="3225720"/>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7924800" y="3363079"/>
            <a:ext cx="111901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pic>
        <p:nvPicPr>
          <p:cNvPr id="52" name="Picture 5" descr="http://upload.wikimedia.org/wikipedia/commons/9/94/Selection-Sort-Animation.gif"/>
          <p:cNvPicPr>
            <a:picLocks noChangeAspect="1" noChangeArrowheads="1" noCrop="1"/>
          </p:cNvPicPr>
          <p:nvPr/>
        </p:nvPicPr>
        <p:blipFill>
          <a:blip r:embed="rId3" cstate="print"/>
          <a:srcRect/>
          <a:stretch>
            <a:fillRect/>
          </a:stretch>
        </p:blipFill>
        <p:spPr bwMode="auto">
          <a:xfrm>
            <a:off x="3717526" y="712847"/>
            <a:ext cx="952500" cy="3533776"/>
          </a:xfrm>
          <a:prstGeom prst="rect">
            <a:avLst/>
          </a:prstGeom>
          <a:noFill/>
        </p:spPr>
      </p:pic>
      <p:sp>
        <p:nvSpPr>
          <p:cNvPr id="53" name="矩形 52"/>
          <p:cNvSpPr/>
          <p:nvPr/>
        </p:nvSpPr>
        <p:spPr>
          <a:xfrm>
            <a:off x="2685302" y="4557842"/>
            <a:ext cx="2226304" cy="923330"/>
          </a:xfrm>
          <a:prstGeom prst="rect">
            <a:avLst/>
          </a:prstGeom>
        </p:spPr>
        <p:txBody>
          <a:bodyPr wrap="square">
            <a:spAutoFit/>
          </a:bodyPr>
          <a:lstStyle/>
          <a:p>
            <a:pPr>
              <a:spcBef>
                <a:spcPts val="0"/>
              </a:spcBef>
            </a:pPr>
            <a:r>
              <a:rPr lang="en-US" altLang="zh-CN" sz="1800" dirty="0" smtClean="0">
                <a:solidFill>
                  <a:srgbClr val="FF0000"/>
                </a:solidFill>
              </a:rPr>
              <a:t>Red</a:t>
            </a:r>
            <a:r>
              <a:rPr lang="en-US" altLang="zh-CN" sz="1800" dirty="0" smtClean="0"/>
              <a:t> is current min. </a:t>
            </a:r>
          </a:p>
          <a:p>
            <a:pPr>
              <a:spcBef>
                <a:spcPts val="0"/>
              </a:spcBef>
            </a:pPr>
            <a:r>
              <a:rPr lang="en-US" altLang="zh-CN" sz="1800" dirty="0" smtClean="0">
                <a:solidFill>
                  <a:srgbClr val="FFFF00"/>
                </a:solidFill>
                <a:effectLst>
                  <a:outerShdw blurRad="38100" dist="38100" dir="2700000" algn="tl">
                    <a:srgbClr val="000000">
                      <a:alpha val="43137"/>
                    </a:srgbClr>
                  </a:outerShdw>
                </a:effectLst>
              </a:rPr>
              <a:t>Yellow</a:t>
            </a:r>
            <a:r>
              <a:rPr lang="en-US" altLang="zh-CN" sz="1800" dirty="0" smtClean="0">
                <a:effectLst>
                  <a:outerShdw blurRad="38100" dist="38100" dir="2700000" algn="tl">
                    <a:srgbClr val="000000">
                      <a:alpha val="43137"/>
                    </a:srgbClr>
                  </a:outerShdw>
                </a:effectLst>
              </a:rPr>
              <a:t> </a:t>
            </a:r>
            <a:r>
              <a:rPr lang="en-US" altLang="zh-CN" sz="1800" dirty="0" smtClean="0"/>
              <a:t>is sorted list. </a:t>
            </a:r>
          </a:p>
          <a:p>
            <a:pPr>
              <a:spcBef>
                <a:spcPts val="0"/>
              </a:spcBef>
            </a:pPr>
            <a:r>
              <a:rPr lang="en-US" altLang="zh-CN" sz="1800" dirty="0" smtClean="0">
                <a:solidFill>
                  <a:srgbClr val="3366FF"/>
                </a:solidFill>
              </a:rPr>
              <a:t>Blue</a:t>
            </a:r>
            <a:r>
              <a:rPr lang="en-US" altLang="zh-CN" sz="1800" dirty="0" smtClean="0"/>
              <a:t> is current item.</a:t>
            </a:r>
            <a:endParaRPr lang="zh-CN" altLang="en-US" sz="1800" dirty="0"/>
          </a:p>
        </p:txBody>
      </p:sp>
      <p:sp>
        <p:nvSpPr>
          <p:cNvPr id="57" name="矩形 56"/>
          <p:cNvSpPr/>
          <p:nvPr/>
        </p:nvSpPr>
        <p:spPr>
          <a:xfrm>
            <a:off x="180213" y="632059"/>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9" name="矩形 58"/>
          <p:cNvSpPr/>
          <p:nvPr/>
        </p:nvSpPr>
        <p:spPr>
          <a:xfrm>
            <a:off x="898305" y="495380"/>
            <a:ext cx="2848580" cy="400110"/>
          </a:xfrm>
          <a:prstGeom prst="rect">
            <a:avLst/>
          </a:prstGeom>
        </p:spPr>
        <p:txBody>
          <a:bodyPr wrap="square">
            <a:spAutoFit/>
          </a:bodyPr>
          <a:lstStyle/>
          <a:p>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5, 2, 6, 9, 3, 1, 4, 0, 7</a:t>
            </a:r>
            <a:r>
              <a:rPr lang="en-GB" dirty="0">
                <a:solidFill>
                  <a:srgbClr val="000000"/>
                </a:solidFill>
                <a:latin typeface="Times New Roman" panose="02020603050405020304" pitchFamily="18" charset="0"/>
              </a:rPr>
              <a:t> </a:t>
            </a:r>
            <a:endParaRPr lang="en-GB" dirty="0"/>
          </a:p>
        </p:txBody>
      </p:sp>
      <p:sp>
        <p:nvSpPr>
          <p:cNvPr id="124" name="矩形 123"/>
          <p:cNvSpPr/>
          <p:nvPr/>
        </p:nvSpPr>
        <p:spPr>
          <a:xfrm>
            <a:off x="898305" y="896083"/>
            <a:ext cx="2848580"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0</a:t>
            </a:r>
            <a:r>
              <a:rPr lang="en-GB" dirty="0" smtClean="0">
                <a:solidFill>
                  <a:srgbClr val="000000"/>
                </a:solidFill>
                <a:latin typeface="Times New Roman" panose="02020603050405020304" pitchFamily="18" charset="0"/>
              </a:rPr>
              <a:t>, 5, 2, 6, 9, 3, 1, 4,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a:t>
            </a:r>
            <a:r>
              <a:rPr lang="en-GB" dirty="0">
                <a:solidFill>
                  <a:srgbClr val="000000"/>
                </a:solidFill>
                <a:latin typeface="Times New Roman" panose="02020603050405020304" pitchFamily="18" charset="0"/>
              </a:rPr>
              <a:t> </a:t>
            </a:r>
            <a:endParaRPr lang="en-GB" dirty="0"/>
          </a:p>
        </p:txBody>
      </p:sp>
      <p:sp>
        <p:nvSpPr>
          <p:cNvPr id="140" name="矩形 139"/>
          <p:cNvSpPr/>
          <p:nvPr/>
        </p:nvSpPr>
        <p:spPr>
          <a:xfrm>
            <a:off x="898305" y="1296786"/>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a:t>
            </a:r>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2, 6, 9, 3,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4, 8, 7</a:t>
            </a:r>
            <a:r>
              <a:rPr lang="en-GB" dirty="0">
                <a:solidFill>
                  <a:srgbClr val="000000"/>
                </a:solidFill>
                <a:latin typeface="Times New Roman" panose="02020603050405020304" pitchFamily="18" charset="0"/>
              </a:rPr>
              <a:t> </a:t>
            </a:r>
            <a:endParaRPr lang="en-GB" dirty="0"/>
          </a:p>
        </p:txBody>
      </p:sp>
      <p:sp>
        <p:nvSpPr>
          <p:cNvPr id="144" name="矩形 143"/>
          <p:cNvSpPr/>
          <p:nvPr/>
        </p:nvSpPr>
        <p:spPr>
          <a:xfrm>
            <a:off x="898305" y="1697489"/>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6, 9, 3, 5, 4, 8, 7</a:t>
            </a:r>
            <a:r>
              <a:rPr lang="en-GB" dirty="0">
                <a:solidFill>
                  <a:srgbClr val="000000"/>
                </a:solidFill>
                <a:latin typeface="Times New Roman" panose="02020603050405020304" pitchFamily="18" charset="0"/>
              </a:rPr>
              <a:t> </a:t>
            </a:r>
            <a:endParaRPr lang="en-GB" dirty="0"/>
          </a:p>
        </p:txBody>
      </p:sp>
      <p:sp>
        <p:nvSpPr>
          <p:cNvPr id="145" name="矩形 144"/>
          <p:cNvSpPr/>
          <p:nvPr/>
        </p:nvSpPr>
        <p:spPr>
          <a:xfrm>
            <a:off x="898305" y="2098192"/>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9,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5, 4, 8, 7</a:t>
            </a:r>
            <a:r>
              <a:rPr lang="en-GB" dirty="0">
                <a:solidFill>
                  <a:srgbClr val="000000"/>
                </a:solidFill>
                <a:latin typeface="Times New Roman" panose="02020603050405020304" pitchFamily="18" charset="0"/>
              </a:rPr>
              <a:t> </a:t>
            </a:r>
            <a:endParaRPr lang="en-GB" dirty="0"/>
          </a:p>
        </p:txBody>
      </p:sp>
      <p:sp>
        <p:nvSpPr>
          <p:cNvPr id="146" name="矩形 145"/>
          <p:cNvSpPr/>
          <p:nvPr/>
        </p:nvSpPr>
        <p:spPr>
          <a:xfrm>
            <a:off x="898305" y="249889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6</a:t>
            </a:r>
            <a:r>
              <a:rPr lang="en-GB" dirty="0" smtClean="0">
                <a:solidFill>
                  <a:srgbClr val="000000"/>
                </a:solidFill>
                <a:latin typeface="Times New Roman" panose="02020603050405020304" pitchFamily="18" charset="0"/>
              </a:rPr>
              <a:t>, 5, </a:t>
            </a:r>
            <a:r>
              <a:rPr lang="en-GB" dirty="0" smtClean="0">
                <a:solidFill>
                  <a:srgbClr val="FF0000"/>
                </a:solidFill>
                <a:latin typeface="Times New Roman" panose="02020603050405020304" pitchFamily="18" charset="0"/>
              </a:rPr>
              <a:t>9</a:t>
            </a:r>
            <a:r>
              <a:rPr lang="en-GB" dirty="0" smtClean="0">
                <a:solidFill>
                  <a:srgbClr val="000000"/>
                </a:solidFill>
                <a:latin typeface="Times New Roman" panose="02020603050405020304" pitchFamily="18" charset="0"/>
              </a:rPr>
              <a:t>, 8, 7</a:t>
            </a:r>
            <a:r>
              <a:rPr lang="en-GB" dirty="0">
                <a:solidFill>
                  <a:srgbClr val="000000"/>
                </a:solidFill>
                <a:latin typeface="Times New Roman" panose="02020603050405020304" pitchFamily="18" charset="0"/>
              </a:rPr>
              <a:t> </a:t>
            </a:r>
            <a:endParaRPr lang="en-GB" dirty="0"/>
          </a:p>
        </p:txBody>
      </p:sp>
      <p:sp>
        <p:nvSpPr>
          <p:cNvPr id="147" name="矩形 146"/>
          <p:cNvSpPr/>
          <p:nvPr/>
        </p:nvSpPr>
        <p:spPr>
          <a:xfrm>
            <a:off x="898305" y="2899598"/>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8" name="矩形 147"/>
          <p:cNvSpPr/>
          <p:nvPr/>
        </p:nvSpPr>
        <p:spPr>
          <a:xfrm>
            <a:off x="898305" y="3300301"/>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9" name="矩形 148"/>
          <p:cNvSpPr/>
          <p:nvPr/>
        </p:nvSpPr>
        <p:spPr>
          <a:xfrm>
            <a:off x="898305" y="370100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a:t>
            </a:r>
            <a:r>
              <a:rPr lang="en-GB" dirty="0" smtClean="0">
                <a:solidFill>
                  <a:srgbClr val="FF0000"/>
                </a:solidFill>
                <a:latin typeface="Times New Roman" panose="02020603050405020304" pitchFamily="18" charset="0"/>
              </a:rPr>
              <a:t>9</a:t>
            </a:r>
            <a:r>
              <a:rPr lang="en-GB" dirty="0">
                <a:solidFill>
                  <a:srgbClr val="000000"/>
                </a:solidFill>
                <a:latin typeface="Times New Roman" panose="02020603050405020304" pitchFamily="18" charset="0"/>
              </a:rPr>
              <a:t> </a:t>
            </a:r>
            <a:endParaRPr lang="en-GB" dirty="0"/>
          </a:p>
        </p:txBody>
      </p:sp>
      <p:sp>
        <p:nvSpPr>
          <p:cNvPr id="152" name="矩形 151"/>
          <p:cNvSpPr/>
          <p:nvPr/>
        </p:nvSpPr>
        <p:spPr>
          <a:xfrm>
            <a:off x="180213" y="1048770"/>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153" name="矩形 152"/>
          <p:cNvSpPr/>
          <p:nvPr/>
        </p:nvSpPr>
        <p:spPr>
          <a:xfrm>
            <a:off x="180213" y="1465481"/>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54" name="矩形 153"/>
          <p:cNvSpPr/>
          <p:nvPr/>
        </p:nvSpPr>
        <p:spPr>
          <a:xfrm>
            <a:off x="180213" y="1882192"/>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55" name="矩形 154"/>
          <p:cNvSpPr/>
          <p:nvPr/>
        </p:nvSpPr>
        <p:spPr>
          <a:xfrm>
            <a:off x="180213" y="2298903"/>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57" name="矩形 156"/>
          <p:cNvSpPr/>
          <p:nvPr/>
        </p:nvSpPr>
        <p:spPr>
          <a:xfrm>
            <a:off x="180213" y="2715614"/>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58" name="矩形 157"/>
          <p:cNvSpPr/>
          <p:nvPr/>
        </p:nvSpPr>
        <p:spPr>
          <a:xfrm>
            <a:off x="180213" y="3132325"/>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59" name="矩形 158"/>
          <p:cNvSpPr/>
          <p:nvPr/>
        </p:nvSpPr>
        <p:spPr>
          <a:xfrm>
            <a:off x="180213" y="3549036"/>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60" name="矩形 159"/>
          <p:cNvSpPr/>
          <p:nvPr/>
        </p:nvSpPr>
        <p:spPr>
          <a:xfrm>
            <a:off x="180213" y="3965749"/>
            <a:ext cx="675861" cy="400110"/>
          </a:xfrm>
          <a:prstGeom prst="rect">
            <a:avLst/>
          </a:prstGeom>
        </p:spPr>
        <p:txBody>
          <a:bodyPr wrap="square">
            <a:spAutoFit/>
          </a:bodyPr>
          <a:lstStyle/>
          <a:p>
            <a:r>
              <a:rPr lang="en-GB" dirty="0" err="1" smtClean="0"/>
              <a:t>i</a:t>
            </a:r>
            <a:r>
              <a:rPr lang="en-GB" dirty="0" smtClean="0"/>
              <a:t> = 9</a:t>
            </a:r>
            <a:endParaRPr lang="en-GB" dirty="0"/>
          </a:p>
        </p:txBody>
      </p:sp>
      <p:sp>
        <p:nvSpPr>
          <p:cNvPr id="161" name="双括号 160"/>
          <p:cNvSpPr/>
          <p:nvPr/>
        </p:nvSpPr>
        <p:spPr bwMode="auto">
          <a:xfrm>
            <a:off x="917606" y="918873"/>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2" name="双括号 161"/>
          <p:cNvSpPr/>
          <p:nvPr/>
        </p:nvSpPr>
        <p:spPr bwMode="auto">
          <a:xfrm>
            <a:off x="917605" y="1323917"/>
            <a:ext cx="4818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3" name="双括号 162"/>
          <p:cNvSpPr/>
          <p:nvPr/>
        </p:nvSpPr>
        <p:spPr bwMode="auto">
          <a:xfrm>
            <a:off x="929910" y="1733384"/>
            <a:ext cx="69810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4" name="双括号 163"/>
          <p:cNvSpPr/>
          <p:nvPr/>
        </p:nvSpPr>
        <p:spPr bwMode="auto">
          <a:xfrm>
            <a:off x="945987" y="2124741"/>
            <a:ext cx="98682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5" name="双括号 164"/>
          <p:cNvSpPr/>
          <p:nvPr/>
        </p:nvSpPr>
        <p:spPr bwMode="auto">
          <a:xfrm>
            <a:off x="955197" y="2525444"/>
            <a:ext cx="120621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6" name="矩形 165"/>
          <p:cNvSpPr/>
          <p:nvPr/>
        </p:nvSpPr>
        <p:spPr>
          <a:xfrm>
            <a:off x="904010" y="4082547"/>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latin typeface="Times New Roman" panose="02020603050405020304" pitchFamily="18" charset="0"/>
              </a:rPr>
              <a:t>7, </a:t>
            </a:r>
            <a:r>
              <a:rPr lang="en-GB" dirty="0" smtClean="0">
                <a:solidFill>
                  <a:srgbClr val="FF0000"/>
                </a:solidFill>
                <a:latin typeface="Times New Roman" panose="02020603050405020304" pitchFamily="18" charset="0"/>
              </a:rPr>
              <a:t>8</a:t>
            </a:r>
            <a:r>
              <a:rPr lang="en-GB" dirty="0" smtClean="0">
                <a:latin typeface="Times New Roman" panose="02020603050405020304" pitchFamily="18" charset="0"/>
              </a:rPr>
              <a:t>, 9</a:t>
            </a:r>
            <a:r>
              <a:rPr lang="en-GB" dirty="0">
                <a:latin typeface="Times New Roman" panose="02020603050405020304" pitchFamily="18" charset="0"/>
              </a:rPr>
              <a:t> </a:t>
            </a:r>
            <a:endParaRPr lang="en-GB" dirty="0"/>
          </a:p>
        </p:txBody>
      </p:sp>
      <p:sp>
        <p:nvSpPr>
          <p:cNvPr id="167" name="双括号 166"/>
          <p:cNvSpPr/>
          <p:nvPr/>
        </p:nvSpPr>
        <p:spPr bwMode="auto">
          <a:xfrm>
            <a:off x="955198" y="2941266"/>
            <a:ext cx="143481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8" name="双括号 167"/>
          <p:cNvSpPr/>
          <p:nvPr/>
        </p:nvSpPr>
        <p:spPr bwMode="auto">
          <a:xfrm>
            <a:off x="955199" y="3355351"/>
            <a:ext cx="173961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9" name="双括号 168"/>
          <p:cNvSpPr/>
          <p:nvPr/>
        </p:nvSpPr>
        <p:spPr bwMode="auto">
          <a:xfrm>
            <a:off x="961824" y="3771369"/>
            <a:ext cx="19464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0" name="双括号 169"/>
          <p:cNvSpPr/>
          <p:nvPr/>
        </p:nvSpPr>
        <p:spPr bwMode="auto">
          <a:xfrm>
            <a:off x="955197" y="4151554"/>
            <a:ext cx="222746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1" name="双大括号 170"/>
          <p:cNvSpPr/>
          <p:nvPr/>
        </p:nvSpPr>
        <p:spPr bwMode="auto">
          <a:xfrm>
            <a:off x="892667" y="499660"/>
            <a:ext cx="257050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2" name="双大括号 171"/>
          <p:cNvSpPr/>
          <p:nvPr/>
        </p:nvSpPr>
        <p:spPr bwMode="auto">
          <a:xfrm>
            <a:off x="1193251" y="869438"/>
            <a:ext cx="226991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3" name="双大括号 172"/>
          <p:cNvSpPr/>
          <p:nvPr/>
        </p:nvSpPr>
        <p:spPr bwMode="auto">
          <a:xfrm>
            <a:off x="1447928" y="1307389"/>
            <a:ext cx="20152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4" name="双大括号 173"/>
          <p:cNvSpPr/>
          <p:nvPr/>
        </p:nvSpPr>
        <p:spPr bwMode="auto">
          <a:xfrm>
            <a:off x="1703298" y="1710974"/>
            <a:ext cx="175987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5" name="双大括号 174"/>
          <p:cNvSpPr/>
          <p:nvPr/>
        </p:nvSpPr>
        <p:spPr bwMode="auto">
          <a:xfrm>
            <a:off x="1948281" y="2078438"/>
            <a:ext cx="151488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6" name="双大括号 175"/>
          <p:cNvSpPr/>
          <p:nvPr/>
        </p:nvSpPr>
        <p:spPr bwMode="auto">
          <a:xfrm>
            <a:off x="2203643" y="2515777"/>
            <a:ext cx="1259526"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7" name="双大括号 176"/>
          <p:cNvSpPr/>
          <p:nvPr/>
        </p:nvSpPr>
        <p:spPr bwMode="auto">
          <a:xfrm>
            <a:off x="2446907" y="2919441"/>
            <a:ext cx="101626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8" name="双大括号 177"/>
          <p:cNvSpPr/>
          <p:nvPr/>
        </p:nvSpPr>
        <p:spPr bwMode="auto">
          <a:xfrm>
            <a:off x="2711728" y="3312006"/>
            <a:ext cx="7514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9" name="双大括号 178"/>
          <p:cNvSpPr/>
          <p:nvPr/>
        </p:nvSpPr>
        <p:spPr bwMode="auto">
          <a:xfrm>
            <a:off x="2950463" y="3715987"/>
            <a:ext cx="56254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83" name="Rectangle 3"/>
          <p:cNvSpPr txBox="1">
            <a:spLocks noChangeArrowheads="1"/>
          </p:cNvSpPr>
          <p:nvPr/>
        </p:nvSpPr>
        <p:spPr bwMode="auto">
          <a:xfrm>
            <a:off x="7620000" y="1290372"/>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84" name="肘形连接符 183"/>
          <p:cNvCxnSpPr/>
          <p:nvPr/>
        </p:nvCxnSpPr>
        <p:spPr bwMode="auto">
          <a:xfrm rot="5400000" flipH="1" flipV="1">
            <a:off x="8376054" y="1731305"/>
            <a:ext cx="239461" cy="229631"/>
          </a:xfrm>
          <a:prstGeom prst="bentConnector3">
            <a:avLst>
              <a:gd name="adj1" fmla="val 2268"/>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矩形 49"/>
          <p:cNvSpPr/>
          <p:nvPr/>
        </p:nvSpPr>
        <p:spPr>
          <a:xfrm>
            <a:off x="4881756" y="4648200"/>
            <a:ext cx="4262244"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smtClean="0"/>
              <a:t>repetitively </a:t>
            </a:r>
            <a:r>
              <a:rPr lang="en-GB" b="1" dirty="0">
                <a:solidFill>
                  <a:srgbClr val="FF0000"/>
                </a:solidFill>
              </a:rPr>
              <a:t>pick up the smallest </a:t>
            </a:r>
            <a:r>
              <a:rPr lang="en-GB" dirty="0"/>
              <a:t>element and </a:t>
            </a:r>
            <a:r>
              <a:rPr lang="en-GB" b="1" dirty="0">
                <a:solidFill>
                  <a:srgbClr val="FF0000"/>
                </a:solidFill>
              </a:rPr>
              <a:t>put it into the right position</a:t>
            </a:r>
          </a:p>
        </p:txBody>
      </p:sp>
      <p:sp>
        <p:nvSpPr>
          <p:cNvPr id="51" name="Rectangle 3"/>
          <p:cNvSpPr txBox="1">
            <a:spLocks noChangeArrowheads="1"/>
          </p:cNvSpPr>
          <p:nvPr/>
        </p:nvSpPr>
        <p:spPr bwMode="auto">
          <a:xfrm>
            <a:off x="3798454" y="5659567"/>
            <a:ext cx="5240721"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How to pick up the smallest</a:t>
            </a:r>
          </a:p>
          <a:p>
            <a:pPr marL="457200" lvl="1" indent="-457200">
              <a:buFont typeface="+mj-lt"/>
              <a:buAutoNum type="arabicParenR"/>
            </a:pPr>
            <a:r>
              <a:rPr lang="en-US" altLang="zh-CN" dirty="0" smtClean="0"/>
              <a:t>How to put it into the right position</a:t>
            </a:r>
            <a:endParaRPr lang="en-US" altLang="zh-CN" dirty="0"/>
          </a:p>
        </p:txBody>
      </p:sp>
      <p:sp>
        <p:nvSpPr>
          <p:cNvPr id="54" name="矩形 53"/>
          <p:cNvSpPr/>
          <p:nvPr/>
        </p:nvSpPr>
        <p:spPr bwMode="auto">
          <a:xfrm>
            <a:off x="7589542" y="6018476"/>
            <a:ext cx="278183" cy="27853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5" name="双括号 54"/>
          <p:cNvSpPr/>
          <p:nvPr/>
        </p:nvSpPr>
        <p:spPr bwMode="auto">
          <a:xfrm>
            <a:off x="6403414" y="5753945"/>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6" name="矩形 55"/>
          <p:cNvSpPr/>
          <p:nvPr/>
        </p:nvSpPr>
        <p:spPr bwMode="auto">
          <a:xfrm>
            <a:off x="8248725" y="6355858"/>
            <a:ext cx="313228" cy="27385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8" name="矩形 57"/>
          <p:cNvSpPr/>
          <p:nvPr/>
        </p:nvSpPr>
        <p:spPr bwMode="auto">
          <a:xfrm>
            <a:off x="8613993" y="6355571"/>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60" name="直接箭头连接符 59"/>
          <p:cNvCxnSpPr/>
          <p:nvPr/>
        </p:nvCxnSpPr>
        <p:spPr bwMode="auto">
          <a:xfrm>
            <a:off x="8350635" y="6497169"/>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矩形 60"/>
          <p:cNvSpPr/>
          <p:nvPr/>
        </p:nvSpPr>
        <p:spPr>
          <a:xfrm>
            <a:off x="7850063" y="5896903"/>
            <a:ext cx="1055097" cy="400110"/>
          </a:xfrm>
          <a:prstGeom prst="rect">
            <a:avLst/>
          </a:prstGeom>
        </p:spPr>
        <p:txBody>
          <a:bodyPr wrap="none">
            <a:spAutoFit/>
          </a:bodyPr>
          <a:lstStyle/>
          <a:p>
            <a:r>
              <a:rPr lang="en-GB" dirty="0" err="1">
                <a:solidFill>
                  <a:srgbClr val="FF0000"/>
                </a:solidFill>
              </a:rPr>
              <a:t>MinSub</a:t>
            </a:r>
            <a:endParaRPr lang="en-GB" dirty="0">
              <a:solidFill>
                <a:srgbClr val="FF0000"/>
              </a:solidFill>
            </a:endParaRPr>
          </a:p>
        </p:txBody>
      </p:sp>
      <p:sp>
        <p:nvSpPr>
          <p:cNvPr id="64" name="Rectangle 3"/>
          <p:cNvSpPr txBox="1">
            <a:spLocks noChangeArrowheads="1"/>
          </p:cNvSpPr>
          <p:nvPr/>
        </p:nvSpPr>
        <p:spPr bwMode="auto">
          <a:xfrm>
            <a:off x="1776081" y="6228093"/>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Tree>
    <p:extLst>
      <p:ext uri="{BB962C8B-B14F-4D97-AF65-F5344CB8AC3E}">
        <p14:creationId xmlns:p14="http://schemas.microsoft.com/office/powerpoint/2010/main" val="42233068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Bubble</a:t>
            </a:r>
            <a:endParaRPr lang="en-US" altLang="zh-CN" dirty="0">
              <a:solidFill>
                <a:prstClr val="white"/>
              </a:solidFill>
            </a:endParaRPr>
          </a:p>
        </p:txBody>
      </p:sp>
      <p:pic>
        <p:nvPicPr>
          <p:cNvPr id="4" name="Bubb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1828800" y="1600200"/>
            <a:ext cx="6096000" cy="3429000"/>
          </a:xfrm>
          <a:prstGeom prst="rect">
            <a:avLst/>
          </a:prstGeom>
        </p:spPr>
      </p:pic>
      <p:sp>
        <p:nvSpPr>
          <p:cNvPr id="5" name="Rectangle 3"/>
          <p:cNvSpPr txBox="1">
            <a:spLocks noChangeArrowheads="1"/>
          </p:cNvSpPr>
          <p:nvPr/>
        </p:nvSpPr>
        <p:spPr bwMode="auto">
          <a:xfrm>
            <a:off x="3383107" y="5334000"/>
            <a:ext cx="2377786" cy="6096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Bubble Sort</a:t>
            </a:r>
          </a:p>
        </p:txBody>
      </p:sp>
      <p:sp>
        <p:nvSpPr>
          <p:cNvPr id="6" name="矩形 5"/>
          <p:cNvSpPr/>
          <p:nvPr/>
        </p:nvSpPr>
        <p:spPr>
          <a:xfrm>
            <a:off x="228600" y="5943600"/>
            <a:ext cx="872490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repetitively </a:t>
            </a:r>
            <a:r>
              <a:rPr lang="en-GB" b="1" dirty="0">
                <a:solidFill>
                  <a:srgbClr val="FF0000"/>
                </a:solidFill>
              </a:rPr>
              <a:t>compares adjacent pairs </a:t>
            </a:r>
            <a:r>
              <a:rPr lang="en-GB" dirty="0"/>
              <a:t>of elements and </a:t>
            </a:r>
            <a:r>
              <a:rPr lang="en-GB" b="1" dirty="0">
                <a:solidFill>
                  <a:srgbClr val="FF0000"/>
                </a:solidFill>
              </a:rPr>
              <a:t>swaps</a:t>
            </a:r>
            <a:r>
              <a:rPr lang="en-GB" dirty="0">
                <a:solidFill>
                  <a:srgbClr val="FF0000"/>
                </a:solidFill>
              </a:rPr>
              <a:t> </a:t>
            </a:r>
            <a:r>
              <a:rPr lang="en-GB" dirty="0"/>
              <a:t>if necessary</a:t>
            </a:r>
          </a:p>
        </p:txBody>
      </p:sp>
    </p:spTree>
    <p:extLst>
      <p:ext uri="{BB962C8B-B14F-4D97-AF65-F5344CB8AC3E}">
        <p14:creationId xmlns:p14="http://schemas.microsoft.com/office/powerpoint/2010/main" val="201008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smtClean="0">
                <a:solidFill>
                  <a:prstClr val="white"/>
                </a:solidFill>
              </a:rPr>
              <a:t>3 Basic Algorithms: Insertion</a:t>
            </a:r>
            <a:endParaRPr lang="en-US" altLang="zh-CN" kern="0" dirty="0">
              <a:solidFill>
                <a:prstClr val="white"/>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Bubble</a:t>
            </a:r>
            <a:endParaRPr lang="en-US" altLang="zh-CN" dirty="0">
              <a:solidFill>
                <a:prstClr val="white"/>
              </a:solidFill>
            </a:endParaRPr>
          </a:p>
        </p:txBody>
      </p:sp>
      <p:sp>
        <p:nvSpPr>
          <p:cNvPr id="31" name="矩形 30"/>
          <p:cNvSpPr/>
          <p:nvPr/>
        </p:nvSpPr>
        <p:spPr>
          <a:xfrm>
            <a:off x="4572000" y="533400"/>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a:t>N = </a:t>
            </a:r>
            <a:r>
              <a:rPr lang="en-GB" sz="1800" dirty="0" smtClean="0"/>
              <a:t>LENGTH(</a:t>
            </a:r>
            <a:r>
              <a:rPr lang="en-GB" sz="1800" dirty="0" err="1" smtClean="0"/>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smtClean="0"/>
              <a:t>Arr</a:t>
            </a:r>
            <a:r>
              <a:rPr lang="en-GB" sz="1800" dirty="0" smtClean="0"/>
              <a:t>[j</a:t>
            </a:r>
            <a:r>
              <a:rPr lang="en-GB" sz="1800" dirty="0"/>
              <a:t>] &gt; </a:t>
            </a:r>
            <a:r>
              <a:rPr lang="en-GB" sz="1800" dirty="0" err="1" smtClean="0"/>
              <a:t>Arr</a:t>
            </a:r>
            <a:r>
              <a:rPr lang="en-GB" sz="1800" dirty="0" smtClean="0"/>
              <a:t>[j+1</a:t>
            </a:r>
            <a:r>
              <a:rPr lang="en-GB" sz="1800" dirty="0"/>
              <a:t>]</a:t>
            </a:r>
          </a:p>
          <a:p>
            <a:pPr defTabSz="540000">
              <a:spcBef>
                <a:spcPts val="600"/>
              </a:spcBef>
            </a:pPr>
            <a:r>
              <a:rPr lang="en-GB" sz="1800" dirty="0"/>
              <a:t>			Temp = </a:t>
            </a:r>
            <a:r>
              <a:rPr lang="en-GB" sz="1800" dirty="0" err="1" smtClean="0"/>
              <a:t>Arr</a:t>
            </a:r>
            <a:r>
              <a:rPr lang="en-GB" sz="1800" dirty="0" smtClean="0"/>
              <a:t>[j</a:t>
            </a:r>
            <a:r>
              <a:rPr lang="en-GB" sz="1800" dirty="0"/>
              <a:t>]</a:t>
            </a:r>
          </a:p>
          <a:p>
            <a:pPr defTabSz="540000">
              <a:spcBef>
                <a:spcPts val="600"/>
              </a:spcBef>
            </a:pPr>
            <a:r>
              <a:rPr lang="en-GB" sz="1800" dirty="0"/>
              <a:t>			</a:t>
            </a:r>
            <a:r>
              <a:rPr lang="en-GB" sz="1800" dirty="0" err="1" smtClean="0"/>
              <a:t>Arr</a:t>
            </a:r>
            <a:r>
              <a:rPr lang="en-GB" sz="1800" dirty="0" smtClean="0"/>
              <a:t>[j</a:t>
            </a:r>
            <a:r>
              <a:rPr lang="en-GB" sz="1800" dirty="0"/>
              <a:t>] = </a:t>
            </a:r>
            <a:r>
              <a:rPr lang="en-GB" sz="1800" dirty="0" err="1" smtClean="0"/>
              <a:t>Arr</a:t>
            </a:r>
            <a:r>
              <a:rPr lang="en-GB" sz="1800" dirty="0" smtClean="0"/>
              <a:t>[j+1</a:t>
            </a:r>
            <a:r>
              <a:rPr lang="en-GB" sz="1800" dirty="0"/>
              <a:t>]</a:t>
            </a:r>
          </a:p>
          <a:p>
            <a:pPr defTabSz="540000">
              <a:spcBef>
                <a:spcPts val="600"/>
              </a:spcBef>
            </a:pPr>
            <a:r>
              <a:rPr lang="en-GB" sz="1800" dirty="0"/>
              <a:t>			</a:t>
            </a:r>
            <a:r>
              <a:rPr lang="en-GB" sz="1800" dirty="0" err="1" smtClean="0"/>
              <a:t>Arr</a:t>
            </a:r>
            <a:r>
              <a:rPr lang="en-GB" sz="1800" dirty="0" smtClean="0"/>
              <a:t>[j+1</a:t>
            </a:r>
            <a:r>
              <a:rPr lang="en-GB" sz="1800" dirty="0"/>
              <a:t>]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50" name="矩形 49"/>
          <p:cNvSpPr/>
          <p:nvPr/>
        </p:nvSpPr>
        <p:spPr>
          <a:xfrm>
            <a:off x="466852" y="152400"/>
            <a:ext cx="1150771" cy="40011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en-GB" dirty="0" smtClean="0">
                <a:solidFill>
                  <a:schemeClr val="bg1"/>
                </a:solidFill>
              </a:rPr>
              <a:t>Original</a:t>
            </a:r>
            <a:endParaRPr lang="en-GB" dirty="0">
              <a:solidFill>
                <a:schemeClr val="bg1"/>
              </a:solidFill>
            </a:endParaRPr>
          </a:p>
        </p:txBody>
      </p:sp>
      <p:sp>
        <p:nvSpPr>
          <p:cNvPr id="55" name="矩形 54"/>
          <p:cNvSpPr/>
          <p:nvPr/>
        </p:nvSpPr>
        <p:spPr>
          <a:xfrm>
            <a:off x="1889591" y="179590"/>
            <a:ext cx="1150771" cy="400110"/>
          </a:xfrm>
          <a:prstGeom prst="rect">
            <a:avLst/>
          </a:prstGeom>
        </p:spPr>
        <p:txBody>
          <a:bodyPr wrap="square">
            <a:spAutoFit/>
          </a:bodyPr>
          <a:lstStyle/>
          <a:p>
            <a:r>
              <a:rPr lang="en-GB" dirty="0" smtClean="0"/>
              <a:t>N = 5</a:t>
            </a:r>
            <a:endParaRPr lang="en-GB" dirty="0"/>
          </a:p>
        </p:txBody>
      </p:sp>
      <p:sp>
        <p:nvSpPr>
          <p:cNvPr id="135" name="矩形 134"/>
          <p:cNvSpPr/>
          <p:nvPr/>
        </p:nvSpPr>
        <p:spPr>
          <a:xfrm>
            <a:off x="3079311" y="1039975"/>
            <a:ext cx="675861" cy="400110"/>
          </a:xfrm>
          <a:prstGeom prst="rect">
            <a:avLst/>
          </a:prstGeom>
        </p:spPr>
        <p:txBody>
          <a:bodyPr wrap="square">
            <a:spAutoFit/>
          </a:bodyPr>
          <a:lstStyle/>
          <a:p>
            <a:r>
              <a:rPr lang="en-GB" dirty="0"/>
              <a:t>j</a:t>
            </a:r>
            <a:r>
              <a:rPr lang="en-GB" dirty="0" smtClean="0"/>
              <a:t> = 1</a:t>
            </a:r>
            <a:endParaRPr lang="en-GB" dirty="0"/>
          </a:p>
        </p:txBody>
      </p:sp>
      <p:sp>
        <p:nvSpPr>
          <p:cNvPr id="77" name="右大括号 76"/>
          <p:cNvSpPr/>
          <p:nvPr/>
        </p:nvSpPr>
        <p:spPr bwMode="auto">
          <a:xfrm>
            <a:off x="7848600" y="2324574"/>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8040228" y="2461933"/>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3" name="矩形 52"/>
          <p:cNvSpPr/>
          <p:nvPr/>
        </p:nvSpPr>
        <p:spPr>
          <a:xfrm>
            <a:off x="1635611" y="10668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a:t>
            </a:r>
            <a:r>
              <a:rPr lang="en-GB" dirty="0">
                <a:solidFill>
                  <a:srgbClr val="000000"/>
                </a:solidFill>
                <a:latin typeface="Times New Roman" panose="02020603050405020304" pitchFamily="18" charset="0"/>
              </a:rPr>
              <a:t> </a:t>
            </a:r>
            <a:endParaRPr lang="en-GB" dirty="0"/>
          </a:p>
        </p:txBody>
      </p:sp>
      <p:sp>
        <p:nvSpPr>
          <p:cNvPr id="54" name="矩形 53"/>
          <p:cNvSpPr/>
          <p:nvPr/>
        </p:nvSpPr>
        <p:spPr>
          <a:xfrm>
            <a:off x="465475" y="2896845"/>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56" name="矩形 55"/>
          <p:cNvSpPr/>
          <p:nvPr/>
        </p:nvSpPr>
        <p:spPr>
          <a:xfrm>
            <a:off x="510571" y="4290540"/>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58" name="矩形 57"/>
          <p:cNvSpPr/>
          <p:nvPr/>
        </p:nvSpPr>
        <p:spPr>
          <a:xfrm>
            <a:off x="1635611" y="13716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5, 6, 3, 1, 8</a:t>
            </a:r>
            <a:r>
              <a:rPr lang="en-GB" dirty="0">
                <a:solidFill>
                  <a:srgbClr val="000000"/>
                </a:solidFill>
                <a:latin typeface="Times New Roman" panose="02020603050405020304" pitchFamily="18" charset="0"/>
              </a:rPr>
              <a:t> </a:t>
            </a:r>
            <a:endParaRPr lang="en-GB" dirty="0"/>
          </a:p>
        </p:txBody>
      </p:sp>
      <p:sp>
        <p:nvSpPr>
          <p:cNvPr id="59" name="矩形 58"/>
          <p:cNvSpPr/>
          <p:nvPr/>
        </p:nvSpPr>
        <p:spPr>
          <a:xfrm>
            <a:off x="1635611" y="16764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5, 3, 6, 1, 8</a:t>
            </a:r>
            <a:r>
              <a:rPr lang="en-GB" dirty="0">
                <a:solidFill>
                  <a:srgbClr val="000000"/>
                </a:solidFill>
                <a:latin typeface="Times New Roman" panose="02020603050405020304" pitchFamily="18" charset="0"/>
              </a:rPr>
              <a:t> </a:t>
            </a:r>
            <a:endParaRPr lang="en-GB" dirty="0"/>
          </a:p>
        </p:txBody>
      </p:sp>
      <p:sp>
        <p:nvSpPr>
          <p:cNvPr id="62" name="矩形 61"/>
          <p:cNvSpPr/>
          <p:nvPr/>
        </p:nvSpPr>
        <p:spPr>
          <a:xfrm>
            <a:off x="1635611" y="19620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5, 3, 1, 6, 8</a:t>
            </a:r>
            <a:r>
              <a:rPr lang="en-GB" dirty="0">
                <a:solidFill>
                  <a:srgbClr val="000000"/>
                </a:solidFill>
                <a:latin typeface="Times New Roman" panose="02020603050405020304" pitchFamily="18" charset="0"/>
              </a:rPr>
              <a:t> </a:t>
            </a:r>
            <a:endParaRPr lang="en-GB" dirty="0"/>
          </a:p>
        </p:txBody>
      </p:sp>
      <p:sp>
        <p:nvSpPr>
          <p:cNvPr id="64" name="矩形 63"/>
          <p:cNvSpPr/>
          <p:nvPr/>
        </p:nvSpPr>
        <p:spPr>
          <a:xfrm>
            <a:off x="1631511" y="3017446"/>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3, 5, 1, 6, 8</a:t>
            </a:r>
            <a:r>
              <a:rPr lang="en-GB" dirty="0">
                <a:solidFill>
                  <a:srgbClr val="000000"/>
                </a:solidFill>
                <a:latin typeface="Times New Roman" panose="02020603050405020304" pitchFamily="18" charset="0"/>
              </a:rPr>
              <a:t> </a:t>
            </a:r>
            <a:endParaRPr lang="en-GB" dirty="0"/>
          </a:p>
        </p:txBody>
      </p:sp>
      <p:sp>
        <p:nvSpPr>
          <p:cNvPr id="65" name="矩形 64"/>
          <p:cNvSpPr/>
          <p:nvPr/>
        </p:nvSpPr>
        <p:spPr>
          <a:xfrm>
            <a:off x="1646834" y="3312984"/>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3, 1, 5, 6, 8</a:t>
            </a:r>
            <a:r>
              <a:rPr lang="en-GB" dirty="0">
                <a:solidFill>
                  <a:srgbClr val="000000"/>
                </a:solidFill>
                <a:latin typeface="Times New Roman" panose="02020603050405020304" pitchFamily="18" charset="0"/>
              </a:rPr>
              <a:t> </a:t>
            </a:r>
            <a:endParaRPr lang="en-GB" dirty="0"/>
          </a:p>
        </p:txBody>
      </p:sp>
      <p:sp>
        <p:nvSpPr>
          <p:cNvPr id="71" name="矩形 70"/>
          <p:cNvSpPr/>
          <p:nvPr/>
        </p:nvSpPr>
        <p:spPr>
          <a:xfrm>
            <a:off x="1631661" y="4093688"/>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78" name="矩形 77"/>
          <p:cNvSpPr/>
          <p:nvPr/>
        </p:nvSpPr>
        <p:spPr bwMode="auto">
          <a:xfrm>
            <a:off x="1655463" y="1089203"/>
            <a:ext cx="524771"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9" name="矩形 78"/>
          <p:cNvSpPr/>
          <p:nvPr/>
        </p:nvSpPr>
        <p:spPr bwMode="auto">
          <a:xfrm>
            <a:off x="1926270" y="1408521"/>
            <a:ext cx="524771"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2" name="矩形 81"/>
          <p:cNvSpPr/>
          <p:nvPr/>
        </p:nvSpPr>
        <p:spPr bwMode="auto">
          <a:xfrm>
            <a:off x="2171651" y="1720371"/>
            <a:ext cx="524771"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4" name="矩形 83"/>
          <p:cNvSpPr/>
          <p:nvPr/>
        </p:nvSpPr>
        <p:spPr bwMode="auto">
          <a:xfrm>
            <a:off x="2465943" y="2027874"/>
            <a:ext cx="524771"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5" name="矩形 84"/>
          <p:cNvSpPr/>
          <p:nvPr/>
        </p:nvSpPr>
        <p:spPr bwMode="auto">
          <a:xfrm>
            <a:off x="1638004" y="2713153"/>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7" name="矩形 86"/>
          <p:cNvSpPr/>
          <p:nvPr/>
        </p:nvSpPr>
        <p:spPr bwMode="auto">
          <a:xfrm>
            <a:off x="1913289" y="3046102"/>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0" name="矩形 89"/>
          <p:cNvSpPr/>
          <p:nvPr/>
        </p:nvSpPr>
        <p:spPr>
          <a:xfrm>
            <a:off x="1631511" y="2692554"/>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5, 3, 1, 6, 8</a:t>
            </a:r>
            <a:r>
              <a:rPr lang="en-GB" dirty="0">
                <a:solidFill>
                  <a:srgbClr val="000000"/>
                </a:solidFill>
                <a:latin typeface="Times New Roman" panose="02020603050405020304" pitchFamily="18" charset="0"/>
              </a:rPr>
              <a:t> </a:t>
            </a:r>
            <a:endParaRPr lang="en-GB" dirty="0"/>
          </a:p>
        </p:txBody>
      </p:sp>
      <p:sp>
        <p:nvSpPr>
          <p:cNvPr id="91" name="矩形 90"/>
          <p:cNvSpPr/>
          <p:nvPr/>
        </p:nvSpPr>
        <p:spPr bwMode="auto">
          <a:xfrm>
            <a:off x="2183727" y="3346265"/>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4" name="矩形 93"/>
          <p:cNvSpPr/>
          <p:nvPr/>
        </p:nvSpPr>
        <p:spPr>
          <a:xfrm>
            <a:off x="1635311" y="4407461"/>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97" name="矩形 96"/>
          <p:cNvSpPr/>
          <p:nvPr/>
        </p:nvSpPr>
        <p:spPr bwMode="auto">
          <a:xfrm>
            <a:off x="1657608" y="4091559"/>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8" name="矩形 97"/>
          <p:cNvSpPr/>
          <p:nvPr/>
        </p:nvSpPr>
        <p:spPr bwMode="auto">
          <a:xfrm>
            <a:off x="1932893" y="4428444"/>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1" name="矩形 100"/>
          <p:cNvSpPr/>
          <p:nvPr/>
        </p:nvSpPr>
        <p:spPr>
          <a:xfrm>
            <a:off x="1687122" y="5186113"/>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106" name="矩形 105"/>
          <p:cNvSpPr/>
          <p:nvPr/>
        </p:nvSpPr>
        <p:spPr bwMode="auto">
          <a:xfrm>
            <a:off x="1713069" y="5183984"/>
            <a:ext cx="516188" cy="322072"/>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1" name="矩形 110"/>
          <p:cNvSpPr/>
          <p:nvPr/>
        </p:nvSpPr>
        <p:spPr>
          <a:xfrm>
            <a:off x="478477" y="1575338"/>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112" name="矩形 111"/>
          <p:cNvSpPr/>
          <p:nvPr/>
        </p:nvSpPr>
        <p:spPr>
          <a:xfrm>
            <a:off x="3080684" y="1341660"/>
            <a:ext cx="675861" cy="400110"/>
          </a:xfrm>
          <a:prstGeom prst="rect">
            <a:avLst/>
          </a:prstGeom>
        </p:spPr>
        <p:txBody>
          <a:bodyPr wrap="square">
            <a:spAutoFit/>
          </a:bodyPr>
          <a:lstStyle/>
          <a:p>
            <a:r>
              <a:rPr lang="en-GB" dirty="0"/>
              <a:t>j</a:t>
            </a:r>
            <a:r>
              <a:rPr lang="en-GB" dirty="0" smtClean="0"/>
              <a:t> = 2</a:t>
            </a:r>
            <a:endParaRPr lang="en-GB" dirty="0"/>
          </a:p>
        </p:txBody>
      </p:sp>
      <p:sp>
        <p:nvSpPr>
          <p:cNvPr id="113" name="矩形 112"/>
          <p:cNvSpPr/>
          <p:nvPr/>
        </p:nvSpPr>
        <p:spPr>
          <a:xfrm>
            <a:off x="3074028" y="1642384"/>
            <a:ext cx="675861" cy="400110"/>
          </a:xfrm>
          <a:prstGeom prst="rect">
            <a:avLst/>
          </a:prstGeom>
        </p:spPr>
        <p:txBody>
          <a:bodyPr wrap="square">
            <a:spAutoFit/>
          </a:bodyPr>
          <a:lstStyle/>
          <a:p>
            <a:r>
              <a:rPr lang="en-GB" dirty="0"/>
              <a:t>j</a:t>
            </a:r>
            <a:r>
              <a:rPr lang="en-GB" dirty="0" smtClean="0"/>
              <a:t> = 3</a:t>
            </a:r>
            <a:endParaRPr lang="en-GB" dirty="0"/>
          </a:p>
        </p:txBody>
      </p:sp>
      <p:sp>
        <p:nvSpPr>
          <p:cNvPr id="114" name="矩形 113"/>
          <p:cNvSpPr/>
          <p:nvPr/>
        </p:nvSpPr>
        <p:spPr>
          <a:xfrm>
            <a:off x="3077992" y="1962090"/>
            <a:ext cx="675861" cy="400110"/>
          </a:xfrm>
          <a:prstGeom prst="rect">
            <a:avLst/>
          </a:prstGeom>
        </p:spPr>
        <p:txBody>
          <a:bodyPr wrap="square">
            <a:spAutoFit/>
          </a:bodyPr>
          <a:lstStyle/>
          <a:p>
            <a:r>
              <a:rPr lang="en-GB" dirty="0"/>
              <a:t>j</a:t>
            </a:r>
            <a:r>
              <a:rPr lang="en-GB" dirty="0" smtClean="0"/>
              <a:t> = 4</a:t>
            </a:r>
            <a:endParaRPr lang="en-GB" dirty="0"/>
          </a:p>
        </p:txBody>
      </p:sp>
      <p:sp>
        <p:nvSpPr>
          <p:cNvPr id="115" name="矩形 114"/>
          <p:cNvSpPr/>
          <p:nvPr/>
        </p:nvSpPr>
        <p:spPr>
          <a:xfrm>
            <a:off x="3094215" y="2679237"/>
            <a:ext cx="675861" cy="400110"/>
          </a:xfrm>
          <a:prstGeom prst="rect">
            <a:avLst/>
          </a:prstGeom>
        </p:spPr>
        <p:txBody>
          <a:bodyPr wrap="square">
            <a:spAutoFit/>
          </a:bodyPr>
          <a:lstStyle/>
          <a:p>
            <a:r>
              <a:rPr lang="en-GB" dirty="0"/>
              <a:t>j</a:t>
            </a:r>
            <a:r>
              <a:rPr lang="en-GB" dirty="0" smtClean="0"/>
              <a:t> = 1</a:t>
            </a:r>
            <a:endParaRPr lang="en-GB" dirty="0"/>
          </a:p>
        </p:txBody>
      </p:sp>
      <p:sp>
        <p:nvSpPr>
          <p:cNvPr id="124" name="矩形 123"/>
          <p:cNvSpPr/>
          <p:nvPr/>
        </p:nvSpPr>
        <p:spPr>
          <a:xfrm>
            <a:off x="3095588" y="2980922"/>
            <a:ext cx="675861" cy="400110"/>
          </a:xfrm>
          <a:prstGeom prst="rect">
            <a:avLst/>
          </a:prstGeom>
        </p:spPr>
        <p:txBody>
          <a:bodyPr wrap="square">
            <a:spAutoFit/>
          </a:bodyPr>
          <a:lstStyle/>
          <a:p>
            <a:r>
              <a:rPr lang="en-GB" dirty="0"/>
              <a:t>j</a:t>
            </a:r>
            <a:r>
              <a:rPr lang="en-GB" dirty="0" smtClean="0"/>
              <a:t> = 2</a:t>
            </a:r>
            <a:endParaRPr lang="en-GB" dirty="0"/>
          </a:p>
        </p:txBody>
      </p:sp>
      <p:sp>
        <p:nvSpPr>
          <p:cNvPr id="125" name="矩形 124"/>
          <p:cNvSpPr/>
          <p:nvPr/>
        </p:nvSpPr>
        <p:spPr>
          <a:xfrm>
            <a:off x="3088932" y="3281646"/>
            <a:ext cx="675861" cy="400110"/>
          </a:xfrm>
          <a:prstGeom prst="rect">
            <a:avLst/>
          </a:prstGeom>
        </p:spPr>
        <p:txBody>
          <a:bodyPr wrap="square">
            <a:spAutoFit/>
          </a:bodyPr>
          <a:lstStyle/>
          <a:p>
            <a:r>
              <a:rPr lang="en-GB" dirty="0"/>
              <a:t>j</a:t>
            </a:r>
            <a:r>
              <a:rPr lang="en-GB" dirty="0" smtClean="0"/>
              <a:t> = 3</a:t>
            </a:r>
            <a:endParaRPr lang="en-GB" dirty="0"/>
          </a:p>
        </p:txBody>
      </p:sp>
      <p:sp>
        <p:nvSpPr>
          <p:cNvPr id="140" name="矩形 139"/>
          <p:cNvSpPr/>
          <p:nvPr/>
        </p:nvSpPr>
        <p:spPr>
          <a:xfrm>
            <a:off x="3117300" y="4105283"/>
            <a:ext cx="675861" cy="400110"/>
          </a:xfrm>
          <a:prstGeom prst="rect">
            <a:avLst/>
          </a:prstGeom>
        </p:spPr>
        <p:txBody>
          <a:bodyPr wrap="square">
            <a:spAutoFit/>
          </a:bodyPr>
          <a:lstStyle/>
          <a:p>
            <a:r>
              <a:rPr lang="en-GB" dirty="0"/>
              <a:t>j</a:t>
            </a:r>
            <a:r>
              <a:rPr lang="en-GB" dirty="0" smtClean="0"/>
              <a:t> = 1</a:t>
            </a:r>
            <a:endParaRPr lang="en-GB" dirty="0"/>
          </a:p>
        </p:txBody>
      </p:sp>
      <p:sp>
        <p:nvSpPr>
          <p:cNvPr id="144" name="矩形 143"/>
          <p:cNvSpPr/>
          <p:nvPr/>
        </p:nvSpPr>
        <p:spPr>
          <a:xfrm>
            <a:off x="3118673" y="4406968"/>
            <a:ext cx="675861" cy="400110"/>
          </a:xfrm>
          <a:prstGeom prst="rect">
            <a:avLst/>
          </a:prstGeom>
        </p:spPr>
        <p:txBody>
          <a:bodyPr wrap="square">
            <a:spAutoFit/>
          </a:bodyPr>
          <a:lstStyle/>
          <a:p>
            <a:r>
              <a:rPr lang="en-GB" dirty="0"/>
              <a:t>j</a:t>
            </a:r>
            <a:r>
              <a:rPr lang="en-GB" dirty="0" smtClean="0"/>
              <a:t> = 2</a:t>
            </a:r>
            <a:endParaRPr lang="en-GB" dirty="0"/>
          </a:p>
        </p:txBody>
      </p:sp>
      <p:sp>
        <p:nvSpPr>
          <p:cNvPr id="147" name="矩形 146"/>
          <p:cNvSpPr/>
          <p:nvPr/>
        </p:nvSpPr>
        <p:spPr>
          <a:xfrm>
            <a:off x="523167" y="5232234"/>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48" name="矩形 147"/>
          <p:cNvSpPr/>
          <p:nvPr/>
        </p:nvSpPr>
        <p:spPr>
          <a:xfrm>
            <a:off x="3134139" y="5154775"/>
            <a:ext cx="675861" cy="400110"/>
          </a:xfrm>
          <a:prstGeom prst="rect">
            <a:avLst/>
          </a:prstGeom>
        </p:spPr>
        <p:txBody>
          <a:bodyPr wrap="square">
            <a:spAutoFit/>
          </a:bodyPr>
          <a:lstStyle/>
          <a:p>
            <a:r>
              <a:rPr lang="en-GB" dirty="0"/>
              <a:t>j</a:t>
            </a:r>
            <a:r>
              <a:rPr lang="en-GB" dirty="0" smtClean="0"/>
              <a:t> = 1</a:t>
            </a:r>
            <a:endParaRPr lang="en-GB" dirty="0"/>
          </a:p>
        </p:txBody>
      </p:sp>
      <p:sp>
        <p:nvSpPr>
          <p:cNvPr id="149" name="双括号 148"/>
          <p:cNvSpPr/>
          <p:nvPr/>
        </p:nvSpPr>
        <p:spPr bwMode="auto">
          <a:xfrm>
            <a:off x="2465943" y="3713094"/>
            <a:ext cx="524771" cy="220320"/>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50" name="矩形 149"/>
          <p:cNvSpPr/>
          <p:nvPr/>
        </p:nvSpPr>
        <p:spPr>
          <a:xfrm>
            <a:off x="1628093" y="22668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5, 3, 1, 6, 8</a:t>
            </a:r>
            <a:r>
              <a:rPr lang="en-GB" dirty="0">
                <a:solidFill>
                  <a:srgbClr val="000000"/>
                </a:solidFill>
                <a:latin typeface="Times New Roman" panose="02020603050405020304" pitchFamily="18" charset="0"/>
              </a:rPr>
              <a:t> </a:t>
            </a:r>
            <a:endParaRPr lang="en-GB" dirty="0"/>
          </a:p>
        </p:txBody>
      </p:sp>
      <p:sp>
        <p:nvSpPr>
          <p:cNvPr id="151" name="矩形 150"/>
          <p:cNvSpPr/>
          <p:nvPr/>
        </p:nvSpPr>
        <p:spPr>
          <a:xfrm>
            <a:off x="1640178" y="3611665"/>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3, 1, 5, 6, 8</a:t>
            </a:r>
            <a:r>
              <a:rPr lang="en-GB" dirty="0">
                <a:solidFill>
                  <a:srgbClr val="000000"/>
                </a:solidFill>
                <a:latin typeface="Times New Roman" panose="02020603050405020304" pitchFamily="18" charset="0"/>
              </a:rPr>
              <a:t> </a:t>
            </a:r>
            <a:endParaRPr lang="en-GB" dirty="0"/>
          </a:p>
        </p:txBody>
      </p:sp>
      <p:sp>
        <p:nvSpPr>
          <p:cNvPr id="152" name="双括号 151"/>
          <p:cNvSpPr/>
          <p:nvPr/>
        </p:nvSpPr>
        <p:spPr bwMode="auto">
          <a:xfrm>
            <a:off x="2696423" y="2353885"/>
            <a:ext cx="294292" cy="24195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53" name="矩形 152"/>
          <p:cNvSpPr/>
          <p:nvPr/>
        </p:nvSpPr>
        <p:spPr>
          <a:xfrm>
            <a:off x="1655463" y="47052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154" name="双括号 153"/>
          <p:cNvSpPr/>
          <p:nvPr/>
        </p:nvSpPr>
        <p:spPr bwMode="auto">
          <a:xfrm>
            <a:off x="1992187" y="5555338"/>
            <a:ext cx="987097" cy="36268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55" name="矩形 154"/>
          <p:cNvSpPr/>
          <p:nvPr/>
        </p:nvSpPr>
        <p:spPr>
          <a:xfrm>
            <a:off x="1682716" y="55434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156" name="双括号 155"/>
          <p:cNvSpPr/>
          <p:nvPr/>
        </p:nvSpPr>
        <p:spPr bwMode="auto">
          <a:xfrm>
            <a:off x="2204207" y="4773775"/>
            <a:ext cx="786508" cy="232123"/>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57" name="Rectangle 3"/>
          <p:cNvSpPr txBox="1">
            <a:spLocks noChangeArrowheads="1"/>
          </p:cNvSpPr>
          <p:nvPr/>
        </p:nvSpPr>
        <p:spPr bwMode="auto">
          <a:xfrm>
            <a:off x="7354428" y="1531181"/>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7" name="肘形连接符 6"/>
          <p:cNvCxnSpPr/>
          <p:nvPr/>
        </p:nvCxnSpPr>
        <p:spPr bwMode="auto">
          <a:xfrm flipV="1">
            <a:off x="7580772" y="1967197"/>
            <a:ext cx="801228" cy="166403"/>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矩形 157"/>
          <p:cNvSpPr/>
          <p:nvPr/>
        </p:nvSpPr>
        <p:spPr>
          <a:xfrm>
            <a:off x="4546470" y="4523966"/>
            <a:ext cx="4574594"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repetitively </a:t>
            </a:r>
            <a:r>
              <a:rPr lang="en-GB" b="1" dirty="0">
                <a:solidFill>
                  <a:srgbClr val="FF0000"/>
                </a:solidFill>
              </a:rPr>
              <a:t>compares adjacent pairs </a:t>
            </a:r>
            <a:r>
              <a:rPr lang="en-GB" dirty="0"/>
              <a:t>of elements and </a:t>
            </a:r>
            <a:r>
              <a:rPr lang="en-GB" b="1" dirty="0">
                <a:solidFill>
                  <a:srgbClr val="FF0000"/>
                </a:solidFill>
              </a:rPr>
              <a:t>swaps</a:t>
            </a:r>
            <a:r>
              <a:rPr lang="en-GB" dirty="0"/>
              <a:t> if necessary</a:t>
            </a:r>
          </a:p>
        </p:txBody>
      </p:sp>
      <p:sp>
        <p:nvSpPr>
          <p:cNvPr id="61" name="Rectangle 3"/>
          <p:cNvSpPr txBox="1">
            <a:spLocks noChangeArrowheads="1"/>
          </p:cNvSpPr>
          <p:nvPr/>
        </p:nvSpPr>
        <p:spPr bwMode="auto">
          <a:xfrm>
            <a:off x="3735455" y="5546987"/>
            <a:ext cx="5256145"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Result of each inner loop</a:t>
            </a:r>
          </a:p>
          <a:p>
            <a:pPr marL="457200" lvl="1" indent="-457200">
              <a:buFont typeface="+mj-lt"/>
              <a:buAutoNum type="arabicParenR"/>
            </a:pPr>
            <a:r>
              <a:rPr lang="en-US" altLang="zh-CN" dirty="0" smtClean="0"/>
              <a:t>Why called bubble sort?</a:t>
            </a:r>
            <a:endParaRPr lang="en-US" altLang="zh-CN" dirty="0"/>
          </a:p>
        </p:txBody>
      </p:sp>
      <p:sp>
        <p:nvSpPr>
          <p:cNvPr id="66" name="双括号 65"/>
          <p:cNvSpPr/>
          <p:nvPr/>
        </p:nvSpPr>
        <p:spPr bwMode="auto">
          <a:xfrm>
            <a:off x="6340415" y="5641365"/>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8" name="Rectangle 3"/>
          <p:cNvSpPr txBox="1">
            <a:spLocks noChangeArrowheads="1"/>
          </p:cNvSpPr>
          <p:nvPr/>
        </p:nvSpPr>
        <p:spPr bwMode="auto">
          <a:xfrm>
            <a:off x="1809956" y="6177799"/>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73" name="矩形 72"/>
          <p:cNvSpPr/>
          <p:nvPr/>
        </p:nvSpPr>
        <p:spPr bwMode="auto">
          <a:xfrm>
            <a:off x="7354428" y="5973446"/>
            <a:ext cx="313228" cy="273856"/>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4" name="矩形 73"/>
          <p:cNvSpPr/>
          <p:nvPr/>
        </p:nvSpPr>
        <p:spPr bwMode="auto">
          <a:xfrm>
            <a:off x="7719696" y="5973159"/>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75" name="直接箭头连接符 74"/>
          <p:cNvCxnSpPr/>
          <p:nvPr/>
        </p:nvCxnSpPr>
        <p:spPr bwMode="auto">
          <a:xfrm>
            <a:off x="7456338" y="6114757"/>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矩形 2"/>
          <p:cNvSpPr/>
          <p:nvPr/>
        </p:nvSpPr>
        <p:spPr>
          <a:xfrm>
            <a:off x="7448388" y="5624031"/>
            <a:ext cx="476412" cy="400110"/>
          </a:xfrm>
          <a:prstGeom prst="rect">
            <a:avLst/>
          </a:prstGeom>
        </p:spPr>
        <p:txBody>
          <a:bodyPr wrap="none">
            <a:spAutoFit/>
          </a:bodyPr>
          <a:lstStyle/>
          <a:p>
            <a:r>
              <a:rPr lang="en-GB" dirty="0" smtClean="0"/>
              <a:t>&lt;?</a:t>
            </a:r>
            <a:endParaRPr lang="en-GB" dirty="0"/>
          </a:p>
        </p:txBody>
      </p:sp>
      <p:sp>
        <p:nvSpPr>
          <p:cNvPr id="4" name="右箭头 3"/>
          <p:cNvSpPr/>
          <p:nvPr/>
        </p:nvSpPr>
        <p:spPr bwMode="auto">
          <a:xfrm>
            <a:off x="8153400" y="6036525"/>
            <a:ext cx="420228" cy="250691"/>
          </a:xfrm>
          <a:prstGeom prst="right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6" name="矩形 75"/>
          <p:cNvSpPr/>
          <p:nvPr/>
        </p:nvSpPr>
        <p:spPr>
          <a:xfrm>
            <a:off x="8234980" y="5715000"/>
            <a:ext cx="242374" cy="400110"/>
          </a:xfrm>
          <a:prstGeom prst="rect">
            <a:avLst/>
          </a:prstGeom>
        </p:spPr>
        <p:txBody>
          <a:bodyPr wrap="none">
            <a:spAutoFit/>
          </a:bodyPr>
          <a:lstStyle/>
          <a:p>
            <a:r>
              <a:rPr lang="en-GB" dirty="0" smtClean="0"/>
              <a:t>j</a:t>
            </a:r>
            <a:endParaRPr lang="en-GB" dirty="0"/>
          </a:p>
        </p:txBody>
      </p:sp>
      <p:sp>
        <p:nvSpPr>
          <p:cNvPr id="80" name="双括号 79"/>
          <p:cNvSpPr/>
          <p:nvPr/>
        </p:nvSpPr>
        <p:spPr bwMode="auto">
          <a:xfrm>
            <a:off x="2696422" y="720061"/>
            <a:ext cx="220962" cy="31035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336831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6" presetClass="emph" presetSubtype="0" repeatCount="4000" fill="hold" grpId="0" nodeType="clickEffect">
                                  <p:stCondLst>
                                    <p:cond delay="0"/>
                                  </p:stCondLst>
                                  <p:childTnLst>
                                    <p:animEffect transition="out" filter="fade">
                                      <p:cBhvr>
                                        <p:cTn id="30" dur="500" tmFilter="0, 0; .2, .5; .8, .5; 1, 0"/>
                                        <p:tgtEl>
                                          <p:spTgt spid="80"/>
                                        </p:tgtEl>
                                      </p:cBhvr>
                                    </p:animEffect>
                                    <p:animScale>
                                      <p:cBhvr>
                                        <p:cTn id="31"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61" grpId="0" animBg="1"/>
      <p:bldP spid="66" grpId="0" animBg="1"/>
      <p:bldP spid="68" grpId="0" animBg="1"/>
      <p:bldP spid="73" grpId="0" animBg="1"/>
      <p:bldP spid="74" grpId="0" animBg="1"/>
      <p:bldP spid="3" grpId="0"/>
      <p:bldP spid="4" grpId="0" animBg="1"/>
      <p:bldP spid="76" grpId="0"/>
      <p:bldP spid="8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1"/>
          <p:cNvSpPr txBox="1">
            <a:spLocks/>
          </p:cNvSpPr>
          <p:nvPr/>
        </p:nvSpPr>
        <p:spPr bwMode="auto">
          <a:xfrm>
            <a:off x="0" y="0"/>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dirty="0" smtClean="0">
                <a:solidFill>
                  <a:prstClr val="white"/>
                </a:solidFill>
              </a:rPr>
              <a:t>3 Basic Algorithms: Insertion</a:t>
            </a:r>
            <a:endParaRPr lang="en-US" altLang="zh-CN" kern="0" dirty="0">
              <a:solidFill>
                <a:prstClr val="white"/>
              </a:solidFill>
            </a:endParaRPr>
          </a:p>
        </p:txBody>
      </p:sp>
      <p:sp>
        <p:nvSpPr>
          <p:cNvPr id="31" name="矩形 30"/>
          <p:cNvSpPr/>
          <p:nvPr/>
        </p:nvSpPr>
        <p:spPr>
          <a:xfrm>
            <a:off x="4572000" y="434180"/>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a:t>N = </a:t>
            </a:r>
            <a:r>
              <a:rPr lang="en-GB" sz="1800" dirty="0" smtClean="0"/>
              <a:t>LENGTH(</a:t>
            </a:r>
            <a:r>
              <a:rPr lang="en-GB" sz="1800" dirty="0" err="1" smtClean="0"/>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smtClean="0"/>
              <a:t>Arr</a:t>
            </a:r>
            <a:r>
              <a:rPr lang="en-GB" sz="1800" dirty="0" smtClean="0"/>
              <a:t>[j</a:t>
            </a:r>
            <a:r>
              <a:rPr lang="en-GB" sz="1800" dirty="0"/>
              <a:t>] &gt; </a:t>
            </a:r>
            <a:r>
              <a:rPr lang="en-GB" sz="1800" dirty="0" err="1" smtClean="0"/>
              <a:t>Arr</a:t>
            </a:r>
            <a:r>
              <a:rPr lang="en-GB" sz="1800" dirty="0" smtClean="0"/>
              <a:t>[j+1</a:t>
            </a:r>
            <a:r>
              <a:rPr lang="en-GB" sz="1800" dirty="0"/>
              <a:t>]</a:t>
            </a:r>
          </a:p>
          <a:p>
            <a:pPr defTabSz="540000">
              <a:spcBef>
                <a:spcPts val="600"/>
              </a:spcBef>
            </a:pPr>
            <a:r>
              <a:rPr lang="en-GB" sz="1800" dirty="0"/>
              <a:t>			Temp = </a:t>
            </a:r>
            <a:r>
              <a:rPr lang="en-GB" sz="1800" dirty="0" err="1" smtClean="0"/>
              <a:t>Arr</a:t>
            </a:r>
            <a:r>
              <a:rPr lang="en-GB" sz="1800" dirty="0" smtClean="0"/>
              <a:t>[j</a:t>
            </a:r>
            <a:r>
              <a:rPr lang="en-GB" sz="1800" dirty="0"/>
              <a:t>]</a:t>
            </a:r>
          </a:p>
          <a:p>
            <a:pPr defTabSz="540000">
              <a:spcBef>
                <a:spcPts val="600"/>
              </a:spcBef>
            </a:pPr>
            <a:r>
              <a:rPr lang="en-GB" sz="1800" dirty="0"/>
              <a:t>			</a:t>
            </a:r>
            <a:r>
              <a:rPr lang="en-GB" sz="1800" dirty="0" err="1" smtClean="0"/>
              <a:t>Arr</a:t>
            </a:r>
            <a:r>
              <a:rPr lang="en-GB" sz="1800" dirty="0" smtClean="0"/>
              <a:t>[j</a:t>
            </a:r>
            <a:r>
              <a:rPr lang="en-GB" sz="1800" dirty="0"/>
              <a:t>] = </a:t>
            </a:r>
            <a:r>
              <a:rPr lang="en-GB" sz="1800" dirty="0" err="1" smtClean="0"/>
              <a:t>Arr</a:t>
            </a:r>
            <a:r>
              <a:rPr lang="en-GB" sz="1800" dirty="0" smtClean="0"/>
              <a:t>[j+1</a:t>
            </a:r>
            <a:r>
              <a:rPr lang="en-GB" sz="1800" dirty="0"/>
              <a:t>]</a:t>
            </a:r>
          </a:p>
          <a:p>
            <a:pPr defTabSz="540000">
              <a:spcBef>
                <a:spcPts val="600"/>
              </a:spcBef>
            </a:pPr>
            <a:r>
              <a:rPr lang="en-GB" sz="1800" dirty="0"/>
              <a:t>			</a:t>
            </a:r>
            <a:r>
              <a:rPr lang="en-GB" sz="1800" dirty="0" err="1" smtClean="0"/>
              <a:t>Arr</a:t>
            </a:r>
            <a:r>
              <a:rPr lang="en-GB" sz="1800" dirty="0" smtClean="0"/>
              <a:t>[j+1</a:t>
            </a:r>
            <a:r>
              <a:rPr lang="en-GB" sz="1800" dirty="0"/>
              <a:t>]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77" name="右大括号 76"/>
          <p:cNvSpPr/>
          <p:nvPr/>
        </p:nvSpPr>
        <p:spPr bwMode="auto">
          <a:xfrm>
            <a:off x="7848600" y="2225354"/>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8040228" y="2362713"/>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1" name="矩形 50"/>
          <p:cNvSpPr/>
          <p:nvPr/>
        </p:nvSpPr>
        <p:spPr>
          <a:xfrm>
            <a:off x="161929" y="1653380"/>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7" name="矩形 56"/>
          <p:cNvSpPr/>
          <p:nvPr/>
        </p:nvSpPr>
        <p:spPr>
          <a:xfrm>
            <a:off x="946572" y="1527390"/>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a:xfrm>
            <a:off x="946572" y="1948293"/>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5, 3, 1, 6, 7, 2, 4, 8</a:t>
            </a:r>
            <a:r>
              <a:rPr lang="en-GB" dirty="0">
                <a:solidFill>
                  <a:srgbClr val="000000"/>
                </a:solidFill>
                <a:latin typeface="Times New Roman" panose="02020603050405020304" pitchFamily="18" charset="0"/>
              </a:rPr>
              <a:t> </a:t>
            </a:r>
            <a:endParaRPr lang="en-GB" dirty="0"/>
          </a:p>
        </p:txBody>
      </p:sp>
      <p:sp>
        <p:nvSpPr>
          <p:cNvPr id="68" name="矩形 67"/>
          <p:cNvSpPr/>
          <p:nvPr/>
        </p:nvSpPr>
        <p:spPr>
          <a:xfrm>
            <a:off x="946572" y="2369196"/>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3, 1, 5, 6, 2, 4, 7, 8</a:t>
            </a:r>
            <a:r>
              <a:rPr lang="en-GB" dirty="0">
                <a:solidFill>
                  <a:srgbClr val="000000"/>
                </a:solidFill>
                <a:latin typeface="Times New Roman" panose="02020603050405020304" pitchFamily="18" charset="0"/>
              </a:rPr>
              <a:t> </a:t>
            </a:r>
            <a:endParaRPr lang="en-GB" dirty="0"/>
          </a:p>
        </p:txBody>
      </p:sp>
      <p:sp>
        <p:nvSpPr>
          <p:cNvPr id="69" name="矩形 68"/>
          <p:cNvSpPr/>
          <p:nvPr/>
        </p:nvSpPr>
        <p:spPr>
          <a:xfrm>
            <a:off x="946572" y="2790099"/>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1, 3, 5, 2, 4, 6, 7, 8</a:t>
            </a:r>
            <a:r>
              <a:rPr lang="en-GB" dirty="0">
                <a:solidFill>
                  <a:srgbClr val="000000"/>
                </a:solidFill>
                <a:latin typeface="Times New Roman" panose="02020603050405020304" pitchFamily="18" charset="0"/>
              </a:rPr>
              <a:t> </a:t>
            </a:r>
            <a:endParaRPr lang="en-GB" dirty="0"/>
          </a:p>
        </p:txBody>
      </p:sp>
      <p:sp>
        <p:nvSpPr>
          <p:cNvPr id="70" name="矩形 69"/>
          <p:cNvSpPr/>
          <p:nvPr/>
        </p:nvSpPr>
        <p:spPr>
          <a:xfrm>
            <a:off x="946572" y="3211002"/>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1, 3, 2, 4, 5, 6, 7, 8</a:t>
            </a:r>
            <a:r>
              <a:rPr lang="en-GB" dirty="0">
                <a:solidFill>
                  <a:srgbClr val="000000"/>
                </a:solidFill>
                <a:latin typeface="Times New Roman" panose="02020603050405020304" pitchFamily="18" charset="0"/>
              </a:rPr>
              <a:t> </a:t>
            </a:r>
            <a:endParaRPr lang="en-GB" dirty="0"/>
          </a:p>
        </p:txBody>
      </p:sp>
      <p:sp>
        <p:nvSpPr>
          <p:cNvPr id="72" name="矩形 71"/>
          <p:cNvSpPr/>
          <p:nvPr/>
        </p:nvSpPr>
        <p:spPr>
          <a:xfrm>
            <a:off x="946572" y="3631905"/>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3" name="矩形 72"/>
          <p:cNvSpPr/>
          <p:nvPr/>
        </p:nvSpPr>
        <p:spPr>
          <a:xfrm>
            <a:off x="946572" y="4052808"/>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4" name="矩形 73"/>
          <p:cNvSpPr/>
          <p:nvPr/>
        </p:nvSpPr>
        <p:spPr>
          <a:xfrm>
            <a:off x="946572" y="4473714"/>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5" name="矩形 74"/>
          <p:cNvSpPr/>
          <p:nvPr/>
        </p:nvSpPr>
        <p:spPr>
          <a:xfrm>
            <a:off x="161929" y="2094695"/>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76" name="矩形 75"/>
          <p:cNvSpPr/>
          <p:nvPr/>
        </p:nvSpPr>
        <p:spPr>
          <a:xfrm>
            <a:off x="161929" y="2536010"/>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80" name="矩形 79"/>
          <p:cNvSpPr/>
          <p:nvPr/>
        </p:nvSpPr>
        <p:spPr>
          <a:xfrm>
            <a:off x="161929" y="2977325"/>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81" name="矩形 80"/>
          <p:cNvSpPr/>
          <p:nvPr/>
        </p:nvSpPr>
        <p:spPr>
          <a:xfrm>
            <a:off x="161929" y="341864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83" name="矩形 82"/>
          <p:cNvSpPr/>
          <p:nvPr/>
        </p:nvSpPr>
        <p:spPr>
          <a:xfrm>
            <a:off x="161929" y="3859955"/>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86" name="矩形 85"/>
          <p:cNvSpPr/>
          <p:nvPr/>
        </p:nvSpPr>
        <p:spPr>
          <a:xfrm>
            <a:off x="161929" y="4301270"/>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3" name="左大括号 2"/>
          <p:cNvSpPr/>
          <p:nvPr/>
        </p:nvSpPr>
        <p:spPr bwMode="auto">
          <a:xfrm>
            <a:off x="844386" y="1744346"/>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3" name="左大括号 92"/>
          <p:cNvSpPr/>
          <p:nvPr/>
        </p:nvSpPr>
        <p:spPr bwMode="auto">
          <a:xfrm>
            <a:off x="844386" y="2181305"/>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5" name="左大括号 94"/>
          <p:cNvSpPr/>
          <p:nvPr/>
        </p:nvSpPr>
        <p:spPr bwMode="auto">
          <a:xfrm>
            <a:off x="844386" y="2618264"/>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6" name="左大括号 95"/>
          <p:cNvSpPr/>
          <p:nvPr/>
        </p:nvSpPr>
        <p:spPr bwMode="auto">
          <a:xfrm>
            <a:off x="844386" y="3055223"/>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左大括号 98"/>
          <p:cNvSpPr/>
          <p:nvPr/>
        </p:nvSpPr>
        <p:spPr bwMode="auto">
          <a:xfrm>
            <a:off x="844386" y="3492182"/>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0" name="左大括号 99"/>
          <p:cNvSpPr/>
          <p:nvPr/>
        </p:nvSpPr>
        <p:spPr bwMode="auto">
          <a:xfrm>
            <a:off x="844386" y="3929141"/>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左大括号 101"/>
          <p:cNvSpPr/>
          <p:nvPr/>
        </p:nvSpPr>
        <p:spPr bwMode="auto">
          <a:xfrm>
            <a:off x="844386" y="4366100"/>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3" name="双括号 102"/>
          <p:cNvSpPr/>
          <p:nvPr/>
        </p:nvSpPr>
        <p:spPr bwMode="auto">
          <a:xfrm>
            <a:off x="3212934" y="1932377"/>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4" name="双括号 103"/>
          <p:cNvSpPr/>
          <p:nvPr/>
        </p:nvSpPr>
        <p:spPr bwMode="auto">
          <a:xfrm>
            <a:off x="2913758" y="2376991"/>
            <a:ext cx="55238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5" name="双括号 104"/>
          <p:cNvSpPr/>
          <p:nvPr/>
        </p:nvSpPr>
        <p:spPr bwMode="auto">
          <a:xfrm>
            <a:off x="2629216" y="2785623"/>
            <a:ext cx="83692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7" name="双括号 106"/>
          <p:cNvSpPr/>
          <p:nvPr/>
        </p:nvSpPr>
        <p:spPr bwMode="auto">
          <a:xfrm>
            <a:off x="2256281" y="3203929"/>
            <a:ext cx="1209860"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8" name="双括号 107"/>
          <p:cNvSpPr/>
          <p:nvPr/>
        </p:nvSpPr>
        <p:spPr bwMode="auto">
          <a:xfrm>
            <a:off x="1963841" y="3645923"/>
            <a:ext cx="150229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9" name="双括号 108"/>
          <p:cNvSpPr/>
          <p:nvPr/>
        </p:nvSpPr>
        <p:spPr bwMode="auto">
          <a:xfrm>
            <a:off x="1630420" y="4086559"/>
            <a:ext cx="183571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0" name="双括号 109"/>
          <p:cNvSpPr/>
          <p:nvPr/>
        </p:nvSpPr>
        <p:spPr bwMode="auto">
          <a:xfrm>
            <a:off x="1321195" y="4497515"/>
            <a:ext cx="214494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6" name="Rectangle 3"/>
          <p:cNvSpPr txBox="1">
            <a:spLocks noChangeArrowheads="1"/>
          </p:cNvSpPr>
          <p:nvPr/>
        </p:nvSpPr>
        <p:spPr bwMode="auto">
          <a:xfrm>
            <a:off x="7354428" y="1431961"/>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17" name="肘形连接符 116"/>
          <p:cNvCxnSpPr/>
          <p:nvPr/>
        </p:nvCxnSpPr>
        <p:spPr bwMode="auto">
          <a:xfrm flipV="1">
            <a:off x="7504572" y="1867977"/>
            <a:ext cx="801228" cy="166403"/>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4512563" y="4473714"/>
            <a:ext cx="4574594"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repetitively </a:t>
            </a:r>
            <a:r>
              <a:rPr lang="en-GB" b="1" dirty="0">
                <a:solidFill>
                  <a:srgbClr val="FF0000"/>
                </a:solidFill>
              </a:rPr>
              <a:t>compares adjacent pairs </a:t>
            </a:r>
            <a:r>
              <a:rPr lang="en-GB" dirty="0"/>
              <a:t>of elements and </a:t>
            </a:r>
            <a:r>
              <a:rPr lang="en-GB" b="1" dirty="0">
                <a:solidFill>
                  <a:srgbClr val="FF0000"/>
                </a:solidFill>
              </a:rPr>
              <a:t>swaps</a:t>
            </a:r>
            <a:r>
              <a:rPr lang="en-GB" dirty="0"/>
              <a:t> if necessary</a:t>
            </a:r>
          </a:p>
        </p:txBody>
      </p:sp>
      <p:sp>
        <p:nvSpPr>
          <p:cNvPr id="49" name="Rectangle 3"/>
          <p:cNvSpPr txBox="1">
            <a:spLocks noChangeArrowheads="1"/>
          </p:cNvSpPr>
          <p:nvPr/>
        </p:nvSpPr>
        <p:spPr bwMode="auto">
          <a:xfrm>
            <a:off x="3619500" y="5502500"/>
            <a:ext cx="5106528"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Result of each inner loop</a:t>
            </a:r>
          </a:p>
          <a:p>
            <a:pPr marL="457200" lvl="1" indent="-457200">
              <a:buFont typeface="+mj-lt"/>
              <a:buAutoNum type="arabicParenR"/>
            </a:pPr>
            <a:r>
              <a:rPr lang="en-US" altLang="zh-CN" dirty="0" smtClean="0"/>
              <a:t>Why called bubble sort?</a:t>
            </a:r>
            <a:endParaRPr lang="en-US" altLang="zh-CN" dirty="0"/>
          </a:p>
        </p:txBody>
      </p:sp>
      <p:sp>
        <p:nvSpPr>
          <p:cNvPr id="50" name="双括号 49"/>
          <p:cNvSpPr/>
          <p:nvPr/>
        </p:nvSpPr>
        <p:spPr bwMode="auto">
          <a:xfrm>
            <a:off x="6224460" y="5596878"/>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3" name="Rectangle 3"/>
          <p:cNvSpPr txBox="1">
            <a:spLocks noChangeArrowheads="1"/>
          </p:cNvSpPr>
          <p:nvPr/>
        </p:nvSpPr>
        <p:spPr bwMode="auto">
          <a:xfrm>
            <a:off x="1668292" y="6071410"/>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54" name="矩形 53"/>
          <p:cNvSpPr/>
          <p:nvPr/>
        </p:nvSpPr>
        <p:spPr bwMode="auto">
          <a:xfrm>
            <a:off x="7354428" y="5912015"/>
            <a:ext cx="313228" cy="273856"/>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5" name="矩形 54"/>
          <p:cNvSpPr/>
          <p:nvPr/>
        </p:nvSpPr>
        <p:spPr bwMode="auto">
          <a:xfrm>
            <a:off x="7719696" y="5911728"/>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56" name="直接箭头连接符 55"/>
          <p:cNvCxnSpPr/>
          <p:nvPr/>
        </p:nvCxnSpPr>
        <p:spPr bwMode="auto">
          <a:xfrm>
            <a:off x="7456338" y="6053326"/>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矩形 57"/>
          <p:cNvSpPr/>
          <p:nvPr/>
        </p:nvSpPr>
        <p:spPr>
          <a:xfrm>
            <a:off x="7448388" y="5562600"/>
            <a:ext cx="476412" cy="400110"/>
          </a:xfrm>
          <a:prstGeom prst="rect">
            <a:avLst/>
          </a:prstGeom>
        </p:spPr>
        <p:txBody>
          <a:bodyPr wrap="none">
            <a:spAutoFit/>
          </a:bodyPr>
          <a:lstStyle/>
          <a:p>
            <a:r>
              <a:rPr lang="en-GB" dirty="0" smtClean="0"/>
              <a:t>&lt;?</a:t>
            </a:r>
            <a:endParaRPr lang="en-GB" dirty="0"/>
          </a:p>
        </p:txBody>
      </p:sp>
      <p:sp>
        <p:nvSpPr>
          <p:cNvPr id="59" name="右箭头 58"/>
          <p:cNvSpPr/>
          <p:nvPr/>
        </p:nvSpPr>
        <p:spPr bwMode="auto">
          <a:xfrm>
            <a:off x="8153400" y="5975094"/>
            <a:ext cx="420228" cy="250691"/>
          </a:xfrm>
          <a:prstGeom prst="right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0" name="矩形 59"/>
          <p:cNvSpPr/>
          <p:nvPr/>
        </p:nvSpPr>
        <p:spPr>
          <a:xfrm>
            <a:off x="8234980" y="5653569"/>
            <a:ext cx="242374" cy="400110"/>
          </a:xfrm>
          <a:prstGeom prst="rect">
            <a:avLst/>
          </a:prstGeom>
        </p:spPr>
        <p:txBody>
          <a:bodyPr wrap="none">
            <a:spAutoFit/>
          </a:bodyPr>
          <a:lstStyle/>
          <a:p>
            <a:r>
              <a:rPr lang="en-GB" dirty="0" smtClean="0"/>
              <a:t>j</a:t>
            </a:r>
            <a:endParaRPr lang="en-GB" dirty="0"/>
          </a:p>
        </p:txBody>
      </p:sp>
      <p:sp>
        <p:nvSpPr>
          <p:cNvPr id="61" name="双大括号 60"/>
          <p:cNvSpPr/>
          <p:nvPr/>
        </p:nvSpPr>
        <p:spPr bwMode="auto">
          <a:xfrm>
            <a:off x="953218" y="1534714"/>
            <a:ext cx="2512920" cy="32864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双大括号 61"/>
          <p:cNvSpPr/>
          <p:nvPr/>
        </p:nvSpPr>
        <p:spPr bwMode="auto">
          <a:xfrm>
            <a:off x="997195" y="2003901"/>
            <a:ext cx="2162229"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3" name="双大括号 62"/>
          <p:cNvSpPr/>
          <p:nvPr/>
        </p:nvSpPr>
        <p:spPr bwMode="auto">
          <a:xfrm>
            <a:off x="975504" y="2422836"/>
            <a:ext cx="1878119"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4" name="双大括号 63"/>
          <p:cNvSpPr/>
          <p:nvPr/>
        </p:nvSpPr>
        <p:spPr bwMode="auto">
          <a:xfrm>
            <a:off x="992342" y="2849556"/>
            <a:ext cx="1508875"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5" name="双大括号 64"/>
          <p:cNvSpPr/>
          <p:nvPr/>
        </p:nvSpPr>
        <p:spPr bwMode="auto">
          <a:xfrm>
            <a:off x="1007011" y="3261036"/>
            <a:ext cx="1186483"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6" name="双大括号 65"/>
          <p:cNvSpPr/>
          <p:nvPr/>
        </p:nvSpPr>
        <p:spPr bwMode="auto">
          <a:xfrm>
            <a:off x="1005840" y="3687756"/>
            <a:ext cx="891423"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1" name="双大括号 70"/>
          <p:cNvSpPr/>
          <p:nvPr/>
        </p:nvSpPr>
        <p:spPr bwMode="auto">
          <a:xfrm>
            <a:off x="1003035" y="4114476"/>
            <a:ext cx="553505"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8" name="双大括号 77"/>
          <p:cNvSpPr/>
          <p:nvPr/>
        </p:nvSpPr>
        <p:spPr bwMode="auto">
          <a:xfrm>
            <a:off x="991466" y="4525956"/>
            <a:ext cx="258214"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469873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4000" fill="hold" grpId="0" nodeType="clickEffect">
                                  <p:stCondLst>
                                    <p:cond delay="0"/>
                                  </p:stCondLst>
                                  <p:childTnLst>
                                    <p:animEffect transition="out" filter="fade">
                                      <p:cBhvr>
                                        <p:cTn id="26" dur="500" tmFilter="0, 0; .2, .5; .8, .5; 1, 0"/>
                                        <p:tgtEl>
                                          <p:spTgt spid="103"/>
                                        </p:tgtEl>
                                      </p:cBhvr>
                                    </p:animEffect>
                                    <p:animScale>
                                      <p:cBhvr>
                                        <p:cTn id="27" dur="250" autoRev="1" fill="hold"/>
                                        <p:tgtEl>
                                          <p:spTgt spid="103"/>
                                        </p:tgtEl>
                                      </p:cBhvr>
                                      <p:by x="105000" y="105000"/>
                                    </p:animScale>
                                  </p:childTnLst>
                                </p:cTn>
                              </p:par>
                              <p:par>
                                <p:cTn id="28" presetID="26" presetClass="emph" presetSubtype="0" repeatCount="4000" fill="hold" grpId="0" nodeType="withEffect">
                                  <p:stCondLst>
                                    <p:cond delay="0"/>
                                  </p:stCondLst>
                                  <p:childTnLst>
                                    <p:animEffect transition="out" filter="fade">
                                      <p:cBhvr>
                                        <p:cTn id="29" dur="500" tmFilter="0, 0; .2, .5; .8, .5; 1, 0"/>
                                        <p:tgtEl>
                                          <p:spTgt spid="104"/>
                                        </p:tgtEl>
                                      </p:cBhvr>
                                    </p:animEffect>
                                    <p:animScale>
                                      <p:cBhvr>
                                        <p:cTn id="30" dur="250" autoRev="1" fill="hold"/>
                                        <p:tgtEl>
                                          <p:spTgt spid="104"/>
                                        </p:tgtEl>
                                      </p:cBhvr>
                                      <p:by x="105000" y="105000"/>
                                    </p:animScale>
                                  </p:childTnLst>
                                </p:cTn>
                              </p:par>
                              <p:par>
                                <p:cTn id="31" presetID="26" presetClass="emph" presetSubtype="0" repeatCount="4000" fill="hold" grpId="0" nodeType="withEffect">
                                  <p:stCondLst>
                                    <p:cond delay="0"/>
                                  </p:stCondLst>
                                  <p:childTnLst>
                                    <p:animEffect transition="out" filter="fade">
                                      <p:cBhvr>
                                        <p:cTn id="32" dur="500" tmFilter="0, 0; .2, .5; .8, .5; 1, 0"/>
                                        <p:tgtEl>
                                          <p:spTgt spid="105"/>
                                        </p:tgtEl>
                                      </p:cBhvr>
                                    </p:animEffect>
                                    <p:animScale>
                                      <p:cBhvr>
                                        <p:cTn id="33" dur="250" autoRev="1" fill="hold"/>
                                        <p:tgtEl>
                                          <p:spTgt spid="105"/>
                                        </p:tgtEl>
                                      </p:cBhvr>
                                      <p:by x="105000" y="105000"/>
                                    </p:animScale>
                                  </p:childTnLst>
                                </p:cTn>
                              </p:par>
                              <p:par>
                                <p:cTn id="34" presetID="26" presetClass="emph" presetSubtype="0" repeatCount="4000" fill="hold" grpId="0" nodeType="withEffect">
                                  <p:stCondLst>
                                    <p:cond delay="0"/>
                                  </p:stCondLst>
                                  <p:childTnLst>
                                    <p:animEffect transition="out" filter="fade">
                                      <p:cBhvr>
                                        <p:cTn id="35" dur="500" tmFilter="0, 0; .2, .5; .8, .5; 1, 0"/>
                                        <p:tgtEl>
                                          <p:spTgt spid="107"/>
                                        </p:tgtEl>
                                      </p:cBhvr>
                                    </p:animEffect>
                                    <p:animScale>
                                      <p:cBhvr>
                                        <p:cTn id="36" dur="250" autoRev="1" fill="hold"/>
                                        <p:tgtEl>
                                          <p:spTgt spid="107"/>
                                        </p:tgtEl>
                                      </p:cBhvr>
                                      <p:by x="105000" y="105000"/>
                                    </p:animScale>
                                  </p:childTnLst>
                                </p:cTn>
                              </p:par>
                              <p:par>
                                <p:cTn id="37" presetID="26" presetClass="emph" presetSubtype="0" repeatCount="4000" fill="hold" grpId="0" nodeType="withEffect">
                                  <p:stCondLst>
                                    <p:cond delay="0"/>
                                  </p:stCondLst>
                                  <p:childTnLst>
                                    <p:animEffect transition="out" filter="fade">
                                      <p:cBhvr>
                                        <p:cTn id="38" dur="500" tmFilter="0, 0; .2, .5; .8, .5; 1, 0"/>
                                        <p:tgtEl>
                                          <p:spTgt spid="108"/>
                                        </p:tgtEl>
                                      </p:cBhvr>
                                    </p:animEffect>
                                    <p:animScale>
                                      <p:cBhvr>
                                        <p:cTn id="39" dur="250" autoRev="1" fill="hold"/>
                                        <p:tgtEl>
                                          <p:spTgt spid="108"/>
                                        </p:tgtEl>
                                      </p:cBhvr>
                                      <p:by x="105000" y="105000"/>
                                    </p:animScale>
                                  </p:childTnLst>
                                </p:cTn>
                              </p:par>
                              <p:par>
                                <p:cTn id="40" presetID="26" presetClass="emph" presetSubtype="0" repeatCount="4000" fill="hold" grpId="0" nodeType="withEffect">
                                  <p:stCondLst>
                                    <p:cond delay="0"/>
                                  </p:stCondLst>
                                  <p:childTnLst>
                                    <p:animEffect transition="out" filter="fade">
                                      <p:cBhvr>
                                        <p:cTn id="41" dur="500" tmFilter="0, 0; .2, .5; .8, .5; 1, 0"/>
                                        <p:tgtEl>
                                          <p:spTgt spid="109"/>
                                        </p:tgtEl>
                                      </p:cBhvr>
                                    </p:animEffect>
                                    <p:animScale>
                                      <p:cBhvr>
                                        <p:cTn id="42" dur="250" autoRev="1" fill="hold"/>
                                        <p:tgtEl>
                                          <p:spTgt spid="109"/>
                                        </p:tgtEl>
                                      </p:cBhvr>
                                      <p:by x="105000" y="105000"/>
                                    </p:animScale>
                                  </p:childTnLst>
                                </p:cTn>
                              </p:par>
                              <p:par>
                                <p:cTn id="43" presetID="26" presetClass="emph" presetSubtype="0" repeatCount="4000" fill="hold" grpId="0" nodeType="withEffect">
                                  <p:stCondLst>
                                    <p:cond delay="0"/>
                                  </p:stCondLst>
                                  <p:childTnLst>
                                    <p:animEffect transition="out" filter="fade">
                                      <p:cBhvr>
                                        <p:cTn id="44" dur="500" tmFilter="0, 0; .2, .5; .8, .5; 1, 0"/>
                                        <p:tgtEl>
                                          <p:spTgt spid="110"/>
                                        </p:tgtEl>
                                      </p:cBhvr>
                                    </p:animEffect>
                                    <p:animScale>
                                      <p:cBhvr>
                                        <p:cTn id="45" dur="250" autoRev="1" fill="hold"/>
                                        <p:tgtEl>
                                          <p:spTgt spid="110"/>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26" presetClass="emph" presetSubtype="0" repeatCount="4000" fill="hold" grpId="0" nodeType="clickEffect">
                                  <p:stCondLst>
                                    <p:cond delay="0"/>
                                  </p:stCondLst>
                                  <p:childTnLst>
                                    <p:animEffect transition="out" filter="fade">
                                      <p:cBhvr>
                                        <p:cTn id="49" dur="500" tmFilter="0, 0; .2, .5; .8, .5; 1, 0"/>
                                        <p:tgtEl>
                                          <p:spTgt spid="61"/>
                                        </p:tgtEl>
                                      </p:cBhvr>
                                    </p:animEffect>
                                    <p:animScale>
                                      <p:cBhvr>
                                        <p:cTn id="50" dur="250" autoRev="1" fill="hold"/>
                                        <p:tgtEl>
                                          <p:spTgt spid="61"/>
                                        </p:tgtEl>
                                      </p:cBhvr>
                                      <p:by x="105000" y="105000"/>
                                    </p:animScale>
                                  </p:childTnLst>
                                </p:cTn>
                              </p:par>
                              <p:par>
                                <p:cTn id="51" presetID="26" presetClass="emph" presetSubtype="0" repeatCount="4000" fill="hold" grpId="0" nodeType="withEffect">
                                  <p:stCondLst>
                                    <p:cond delay="0"/>
                                  </p:stCondLst>
                                  <p:childTnLst>
                                    <p:animEffect transition="out" filter="fade">
                                      <p:cBhvr>
                                        <p:cTn id="52" dur="500" tmFilter="0, 0; .2, .5; .8, .5; 1, 0"/>
                                        <p:tgtEl>
                                          <p:spTgt spid="62"/>
                                        </p:tgtEl>
                                      </p:cBhvr>
                                    </p:animEffect>
                                    <p:animScale>
                                      <p:cBhvr>
                                        <p:cTn id="53" dur="250" autoRev="1" fill="hold"/>
                                        <p:tgtEl>
                                          <p:spTgt spid="62"/>
                                        </p:tgtEl>
                                      </p:cBhvr>
                                      <p:by x="105000" y="105000"/>
                                    </p:animScale>
                                  </p:childTnLst>
                                </p:cTn>
                              </p:par>
                              <p:par>
                                <p:cTn id="54" presetID="26" presetClass="emph" presetSubtype="0" repeatCount="4000" fill="hold" grpId="0" nodeType="withEffect">
                                  <p:stCondLst>
                                    <p:cond delay="0"/>
                                  </p:stCondLst>
                                  <p:childTnLst>
                                    <p:animEffect transition="out" filter="fade">
                                      <p:cBhvr>
                                        <p:cTn id="55" dur="500" tmFilter="0, 0; .2, .5; .8, .5; 1, 0"/>
                                        <p:tgtEl>
                                          <p:spTgt spid="63"/>
                                        </p:tgtEl>
                                      </p:cBhvr>
                                    </p:animEffect>
                                    <p:animScale>
                                      <p:cBhvr>
                                        <p:cTn id="56" dur="250" autoRev="1" fill="hold"/>
                                        <p:tgtEl>
                                          <p:spTgt spid="63"/>
                                        </p:tgtEl>
                                      </p:cBhvr>
                                      <p:by x="105000" y="105000"/>
                                    </p:animScale>
                                  </p:childTnLst>
                                </p:cTn>
                              </p:par>
                              <p:par>
                                <p:cTn id="57" presetID="26" presetClass="emph" presetSubtype="0" repeatCount="4000" fill="hold" grpId="0" nodeType="withEffect">
                                  <p:stCondLst>
                                    <p:cond delay="0"/>
                                  </p:stCondLst>
                                  <p:childTnLst>
                                    <p:animEffect transition="out" filter="fade">
                                      <p:cBhvr>
                                        <p:cTn id="58" dur="500" tmFilter="0, 0; .2, .5; .8, .5; 1, 0"/>
                                        <p:tgtEl>
                                          <p:spTgt spid="64"/>
                                        </p:tgtEl>
                                      </p:cBhvr>
                                    </p:animEffect>
                                    <p:animScale>
                                      <p:cBhvr>
                                        <p:cTn id="59" dur="250" autoRev="1" fill="hold"/>
                                        <p:tgtEl>
                                          <p:spTgt spid="64"/>
                                        </p:tgtEl>
                                      </p:cBhvr>
                                      <p:by x="105000" y="105000"/>
                                    </p:animScale>
                                  </p:childTnLst>
                                </p:cTn>
                              </p:par>
                              <p:par>
                                <p:cTn id="60" presetID="26" presetClass="emph" presetSubtype="0" repeatCount="4000" fill="hold" grpId="0" nodeType="withEffect">
                                  <p:stCondLst>
                                    <p:cond delay="0"/>
                                  </p:stCondLst>
                                  <p:childTnLst>
                                    <p:animEffect transition="out" filter="fade">
                                      <p:cBhvr>
                                        <p:cTn id="61" dur="500" tmFilter="0, 0; .2, .5; .8, .5; 1, 0"/>
                                        <p:tgtEl>
                                          <p:spTgt spid="65"/>
                                        </p:tgtEl>
                                      </p:cBhvr>
                                    </p:animEffect>
                                    <p:animScale>
                                      <p:cBhvr>
                                        <p:cTn id="62" dur="250" autoRev="1" fill="hold"/>
                                        <p:tgtEl>
                                          <p:spTgt spid="65"/>
                                        </p:tgtEl>
                                      </p:cBhvr>
                                      <p:by x="105000" y="105000"/>
                                    </p:animScale>
                                  </p:childTnLst>
                                </p:cTn>
                              </p:par>
                              <p:par>
                                <p:cTn id="63" presetID="26" presetClass="emph" presetSubtype="0" repeatCount="4000" fill="hold" grpId="0" nodeType="withEffect">
                                  <p:stCondLst>
                                    <p:cond delay="0"/>
                                  </p:stCondLst>
                                  <p:childTnLst>
                                    <p:animEffect transition="out" filter="fade">
                                      <p:cBhvr>
                                        <p:cTn id="64" dur="500" tmFilter="0, 0; .2, .5; .8, .5; 1, 0"/>
                                        <p:tgtEl>
                                          <p:spTgt spid="66"/>
                                        </p:tgtEl>
                                      </p:cBhvr>
                                    </p:animEffect>
                                    <p:animScale>
                                      <p:cBhvr>
                                        <p:cTn id="65" dur="250" autoRev="1" fill="hold"/>
                                        <p:tgtEl>
                                          <p:spTgt spid="66"/>
                                        </p:tgtEl>
                                      </p:cBhvr>
                                      <p:by x="105000" y="105000"/>
                                    </p:animScale>
                                  </p:childTnLst>
                                </p:cTn>
                              </p:par>
                              <p:par>
                                <p:cTn id="66" presetID="26" presetClass="emph" presetSubtype="0" repeatCount="4000" fill="hold" grpId="0" nodeType="withEffect">
                                  <p:stCondLst>
                                    <p:cond delay="0"/>
                                  </p:stCondLst>
                                  <p:childTnLst>
                                    <p:animEffect transition="out" filter="fade">
                                      <p:cBhvr>
                                        <p:cTn id="67" dur="500" tmFilter="0, 0; .2, .5; .8, .5; 1, 0"/>
                                        <p:tgtEl>
                                          <p:spTgt spid="71"/>
                                        </p:tgtEl>
                                      </p:cBhvr>
                                    </p:animEffect>
                                    <p:animScale>
                                      <p:cBhvr>
                                        <p:cTn id="68" dur="250" autoRev="1" fill="hold"/>
                                        <p:tgtEl>
                                          <p:spTgt spid="71"/>
                                        </p:tgtEl>
                                      </p:cBhvr>
                                      <p:by x="105000" y="105000"/>
                                    </p:animScale>
                                  </p:childTnLst>
                                </p:cTn>
                              </p:par>
                              <p:par>
                                <p:cTn id="69" presetID="26" presetClass="emph" presetSubtype="0" repeatCount="4000" fill="hold" grpId="0" nodeType="withEffect">
                                  <p:stCondLst>
                                    <p:cond delay="0"/>
                                  </p:stCondLst>
                                  <p:childTnLst>
                                    <p:animEffect transition="out" filter="fade">
                                      <p:cBhvr>
                                        <p:cTn id="70" dur="500" tmFilter="0, 0; .2, .5; .8, .5; 1, 0"/>
                                        <p:tgtEl>
                                          <p:spTgt spid="78"/>
                                        </p:tgtEl>
                                      </p:cBhvr>
                                    </p:animEffect>
                                    <p:animScale>
                                      <p:cBhvr>
                                        <p:cTn id="71" dur="250" autoRev="1" fill="hold"/>
                                        <p:tgtEl>
                                          <p:spTgt spid="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animBg="1"/>
      <p:bldP spid="105" grpId="0" animBg="1"/>
      <p:bldP spid="107" grpId="0" animBg="1"/>
      <p:bldP spid="108" grpId="0" animBg="1"/>
      <p:bldP spid="109" grpId="0" animBg="1"/>
      <p:bldP spid="110" grpId="0" animBg="1"/>
      <p:bldP spid="49" grpId="0" animBg="1"/>
      <p:bldP spid="50" grpId="0" animBg="1"/>
      <p:bldP spid="53" grpId="0" animBg="1"/>
      <p:bldP spid="54" grpId="0" animBg="1"/>
      <p:bldP spid="55" grpId="0" animBg="1"/>
      <p:bldP spid="58" grpId="0"/>
      <p:bldP spid="59" grpId="0" animBg="1"/>
      <p:bldP spid="60" grpId="0"/>
      <p:bldP spid="61" grpId="0" animBg="1"/>
      <p:bldP spid="62" grpId="0" animBg="1"/>
      <p:bldP spid="63" grpId="0" animBg="1"/>
      <p:bldP spid="64" grpId="0" animBg="1"/>
      <p:bldP spid="65" grpId="0" animBg="1"/>
      <p:bldP spid="66" grpId="0" animBg="1"/>
      <p:bldP spid="71" grpId="0" animBg="1"/>
      <p:bldP spid="7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1"/>
          <p:cNvSpPr txBox="1">
            <a:spLocks/>
          </p:cNvSpPr>
          <p:nvPr/>
        </p:nvSpPr>
        <p:spPr bwMode="auto">
          <a:xfrm>
            <a:off x="0" y="0"/>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dirty="0" smtClean="0">
                <a:solidFill>
                  <a:prstClr val="white"/>
                </a:solidFill>
              </a:rPr>
              <a:t>3 Basic Algorithms: Insertion</a:t>
            </a:r>
            <a:endParaRPr lang="en-US" altLang="zh-CN" kern="0" dirty="0">
              <a:solidFill>
                <a:prstClr val="white"/>
              </a:solidFill>
            </a:endParaRPr>
          </a:p>
        </p:txBody>
      </p:sp>
      <p:pic>
        <p:nvPicPr>
          <p:cNvPr id="52" name="Picture 3" descr="http://upload.wikimedia.org/wikipedia/commons/c/c8/Bubble-sort-example-300px.gif"/>
          <p:cNvPicPr>
            <a:picLocks noChangeAspect="1" noChangeArrowheads="1" noCrop="1"/>
          </p:cNvPicPr>
          <p:nvPr/>
        </p:nvPicPr>
        <p:blipFill>
          <a:blip r:embed="rId3" cstate="print"/>
          <a:srcRect/>
          <a:stretch>
            <a:fillRect/>
          </a:stretch>
        </p:blipFill>
        <p:spPr bwMode="auto">
          <a:xfrm>
            <a:off x="762000" y="453230"/>
            <a:ext cx="2857500" cy="1714500"/>
          </a:xfrm>
          <a:prstGeom prst="rect">
            <a:avLst/>
          </a:prstGeom>
          <a:noFill/>
        </p:spPr>
      </p:pic>
      <p:sp>
        <p:nvSpPr>
          <p:cNvPr id="31" name="矩形 30"/>
          <p:cNvSpPr/>
          <p:nvPr/>
        </p:nvSpPr>
        <p:spPr>
          <a:xfrm>
            <a:off x="4572000" y="434180"/>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a:t>N = </a:t>
            </a:r>
            <a:r>
              <a:rPr lang="en-GB" sz="1800" dirty="0" smtClean="0"/>
              <a:t>LENGTH(</a:t>
            </a:r>
            <a:r>
              <a:rPr lang="en-GB" sz="1800" dirty="0" err="1" smtClean="0"/>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smtClean="0"/>
              <a:t>Arr</a:t>
            </a:r>
            <a:r>
              <a:rPr lang="en-GB" sz="1800" dirty="0" smtClean="0"/>
              <a:t>[j</a:t>
            </a:r>
            <a:r>
              <a:rPr lang="en-GB" sz="1800" dirty="0"/>
              <a:t>] &gt; </a:t>
            </a:r>
            <a:r>
              <a:rPr lang="en-GB" sz="1800" dirty="0" err="1" smtClean="0"/>
              <a:t>Arr</a:t>
            </a:r>
            <a:r>
              <a:rPr lang="en-GB" sz="1800" dirty="0" smtClean="0"/>
              <a:t>[j+1</a:t>
            </a:r>
            <a:r>
              <a:rPr lang="en-GB" sz="1800" dirty="0"/>
              <a:t>]</a:t>
            </a:r>
          </a:p>
          <a:p>
            <a:pPr defTabSz="540000">
              <a:spcBef>
                <a:spcPts val="600"/>
              </a:spcBef>
            </a:pPr>
            <a:r>
              <a:rPr lang="en-GB" sz="1800" dirty="0"/>
              <a:t>			Temp = </a:t>
            </a:r>
            <a:r>
              <a:rPr lang="en-GB" sz="1800" dirty="0" err="1" smtClean="0"/>
              <a:t>Arr</a:t>
            </a:r>
            <a:r>
              <a:rPr lang="en-GB" sz="1800" dirty="0" smtClean="0"/>
              <a:t>[j</a:t>
            </a:r>
            <a:r>
              <a:rPr lang="en-GB" sz="1800" dirty="0"/>
              <a:t>]</a:t>
            </a:r>
          </a:p>
          <a:p>
            <a:pPr defTabSz="540000">
              <a:spcBef>
                <a:spcPts val="600"/>
              </a:spcBef>
            </a:pPr>
            <a:r>
              <a:rPr lang="en-GB" sz="1800" dirty="0"/>
              <a:t>			</a:t>
            </a:r>
            <a:r>
              <a:rPr lang="en-GB" sz="1800" dirty="0" err="1" smtClean="0"/>
              <a:t>Arr</a:t>
            </a:r>
            <a:r>
              <a:rPr lang="en-GB" sz="1800" dirty="0" smtClean="0"/>
              <a:t>[j</a:t>
            </a:r>
            <a:r>
              <a:rPr lang="en-GB" sz="1800" dirty="0"/>
              <a:t>] = </a:t>
            </a:r>
            <a:r>
              <a:rPr lang="en-GB" sz="1800" dirty="0" err="1" smtClean="0"/>
              <a:t>Arr</a:t>
            </a:r>
            <a:r>
              <a:rPr lang="en-GB" sz="1800" dirty="0" smtClean="0"/>
              <a:t>[j+1</a:t>
            </a:r>
            <a:r>
              <a:rPr lang="en-GB" sz="1800" dirty="0"/>
              <a:t>]</a:t>
            </a:r>
          </a:p>
          <a:p>
            <a:pPr defTabSz="540000">
              <a:spcBef>
                <a:spcPts val="600"/>
              </a:spcBef>
            </a:pPr>
            <a:r>
              <a:rPr lang="en-GB" sz="1800" dirty="0"/>
              <a:t>			</a:t>
            </a:r>
            <a:r>
              <a:rPr lang="en-GB" sz="1800" dirty="0" err="1" smtClean="0"/>
              <a:t>Arr</a:t>
            </a:r>
            <a:r>
              <a:rPr lang="en-GB" sz="1800" dirty="0" smtClean="0"/>
              <a:t>[j+1</a:t>
            </a:r>
            <a:r>
              <a:rPr lang="en-GB" sz="1800" dirty="0"/>
              <a:t>]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77" name="右大括号 76"/>
          <p:cNvSpPr/>
          <p:nvPr/>
        </p:nvSpPr>
        <p:spPr bwMode="auto">
          <a:xfrm>
            <a:off x="7848600" y="2225354"/>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8040228" y="2362713"/>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1" name="矩形 50"/>
          <p:cNvSpPr/>
          <p:nvPr/>
        </p:nvSpPr>
        <p:spPr>
          <a:xfrm>
            <a:off x="161929" y="1653380"/>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7" name="矩形 56"/>
          <p:cNvSpPr/>
          <p:nvPr/>
        </p:nvSpPr>
        <p:spPr>
          <a:xfrm>
            <a:off x="946572" y="1527390"/>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a:xfrm>
            <a:off x="946572" y="1948293"/>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5, 3, 1, 6, 7, 2, 4, 8</a:t>
            </a:r>
            <a:r>
              <a:rPr lang="en-GB" dirty="0">
                <a:solidFill>
                  <a:srgbClr val="000000"/>
                </a:solidFill>
                <a:latin typeface="Times New Roman" panose="02020603050405020304" pitchFamily="18" charset="0"/>
              </a:rPr>
              <a:t> </a:t>
            </a:r>
            <a:endParaRPr lang="en-GB" dirty="0"/>
          </a:p>
        </p:txBody>
      </p:sp>
      <p:sp>
        <p:nvSpPr>
          <p:cNvPr id="68" name="矩形 67"/>
          <p:cNvSpPr/>
          <p:nvPr/>
        </p:nvSpPr>
        <p:spPr>
          <a:xfrm>
            <a:off x="946572" y="2369196"/>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3, 1, 5, 6, 2, 4, 7, 8</a:t>
            </a:r>
            <a:r>
              <a:rPr lang="en-GB" dirty="0">
                <a:solidFill>
                  <a:srgbClr val="000000"/>
                </a:solidFill>
                <a:latin typeface="Times New Roman" panose="02020603050405020304" pitchFamily="18" charset="0"/>
              </a:rPr>
              <a:t> </a:t>
            </a:r>
            <a:endParaRPr lang="en-GB" dirty="0"/>
          </a:p>
        </p:txBody>
      </p:sp>
      <p:sp>
        <p:nvSpPr>
          <p:cNvPr id="69" name="矩形 68"/>
          <p:cNvSpPr/>
          <p:nvPr/>
        </p:nvSpPr>
        <p:spPr>
          <a:xfrm>
            <a:off x="946572" y="2790099"/>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1, 3, 5, 2, 4, 6, 7, 8</a:t>
            </a:r>
            <a:r>
              <a:rPr lang="en-GB" dirty="0">
                <a:solidFill>
                  <a:srgbClr val="000000"/>
                </a:solidFill>
                <a:latin typeface="Times New Roman" panose="02020603050405020304" pitchFamily="18" charset="0"/>
              </a:rPr>
              <a:t> </a:t>
            </a:r>
            <a:endParaRPr lang="en-GB" dirty="0"/>
          </a:p>
        </p:txBody>
      </p:sp>
      <p:sp>
        <p:nvSpPr>
          <p:cNvPr id="70" name="矩形 69"/>
          <p:cNvSpPr/>
          <p:nvPr/>
        </p:nvSpPr>
        <p:spPr>
          <a:xfrm>
            <a:off x="946572" y="3211002"/>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1, 3, 2, 4, 5, 6, 7, 8</a:t>
            </a:r>
            <a:r>
              <a:rPr lang="en-GB" dirty="0">
                <a:solidFill>
                  <a:srgbClr val="000000"/>
                </a:solidFill>
                <a:latin typeface="Times New Roman" panose="02020603050405020304" pitchFamily="18" charset="0"/>
              </a:rPr>
              <a:t> </a:t>
            </a:r>
            <a:endParaRPr lang="en-GB" dirty="0"/>
          </a:p>
        </p:txBody>
      </p:sp>
      <p:sp>
        <p:nvSpPr>
          <p:cNvPr id="72" name="矩形 71"/>
          <p:cNvSpPr/>
          <p:nvPr/>
        </p:nvSpPr>
        <p:spPr>
          <a:xfrm>
            <a:off x="946572" y="3631905"/>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3" name="矩形 72"/>
          <p:cNvSpPr/>
          <p:nvPr/>
        </p:nvSpPr>
        <p:spPr>
          <a:xfrm>
            <a:off x="946572" y="4052808"/>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4" name="矩形 73"/>
          <p:cNvSpPr/>
          <p:nvPr/>
        </p:nvSpPr>
        <p:spPr>
          <a:xfrm>
            <a:off x="946572" y="4473714"/>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5" name="矩形 74"/>
          <p:cNvSpPr/>
          <p:nvPr/>
        </p:nvSpPr>
        <p:spPr>
          <a:xfrm>
            <a:off x="161929" y="2094695"/>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76" name="矩形 75"/>
          <p:cNvSpPr/>
          <p:nvPr/>
        </p:nvSpPr>
        <p:spPr>
          <a:xfrm>
            <a:off x="161929" y="2536010"/>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80" name="矩形 79"/>
          <p:cNvSpPr/>
          <p:nvPr/>
        </p:nvSpPr>
        <p:spPr>
          <a:xfrm>
            <a:off x="161929" y="2977325"/>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81" name="矩形 80"/>
          <p:cNvSpPr/>
          <p:nvPr/>
        </p:nvSpPr>
        <p:spPr>
          <a:xfrm>
            <a:off x="161929" y="341864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83" name="矩形 82"/>
          <p:cNvSpPr/>
          <p:nvPr/>
        </p:nvSpPr>
        <p:spPr>
          <a:xfrm>
            <a:off x="161929" y="3859955"/>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86" name="矩形 85"/>
          <p:cNvSpPr/>
          <p:nvPr/>
        </p:nvSpPr>
        <p:spPr>
          <a:xfrm>
            <a:off x="161929" y="4301270"/>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3" name="左大括号 2"/>
          <p:cNvSpPr/>
          <p:nvPr/>
        </p:nvSpPr>
        <p:spPr bwMode="auto">
          <a:xfrm>
            <a:off x="844386" y="1744346"/>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3" name="左大括号 92"/>
          <p:cNvSpPr/>
          <p:nvPr/>
        </p:nvSpPr>
        <p:spPr bwMode="auto">
          <a:xfrm>
            <a:off x="844386" y="2181305"/>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5" name="左大括号 94"/>
          <p:cNvSpPr/>
          <p:nvPr/>
        </p:nvSpPr>
        <p:spPr bwMode="auto">
          <a:xfrm>
            <a:off x="844386" y="2618264"/>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6" name="左大括号 95"/>
          <p:cNvSpPr/>
          <p:nvPr/>
        </p:nvSpPr>
        <p:spPr bwMode="auto">
          <a:xfrm>
            <a:off x="844386" y="3055223"/>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左大括号 98"/>
          <p:cNvSpPr/>
          <p:nvPr/>
        </p:nvSpPr>
        <p:spPr bwMode="auto">
          <a:xfrm>
            <a:off x="844386" y="3492182"/>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0" name="左大括号 99"/>
          <p:cNvSpPr/>
          <p:nvPr/>
        </p:nvSpPr>
        <p:spPr bwMode="auto">
          <a:xfrm>
            <a:off x="844386" y="3929141"/>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左大括号 101"/>
          <p:cNvSpPr/>
          <p:nvPr/>
        </p:nvSpPr>
        <p:spPr bwMode="auto">
          <a:xfrm>
            <a:off x="844386" y="4366100"/>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3" name="双括号 102"/>
          <p:cNvSpPr/>
          <p:nvPr/>
        </p:nvSpPr>
        <p:spPr bwMode="auto">
          <a:xfrm>
            <a:off x="3212934" y="1932377"/>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4" name="双括号 103"/>
          <p:cNvSpPr/>
          <p:nvPr/>
        </p:nvSpPr>
        <p:spPr bwMode="auto">
          <a:xfrm>
            <a:off x="2913758" y="2376991"/>
            <a:ext cx="55238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5" name="双括号 104"/>
          <p:cNvSpPr/>
          <p:nvPr/>
        </p:nvSpPr>
        <p:spPr bwMode="auto">
          <a:xfrm>
            <a:off x="2629216" y="2785623"/>
            <a:ext cx="83692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7" name="双括号 106"/>
          <p:cNvSpPr/>
          <p:nvPr/>
        </p:nvSpPr>
        <p:spPr bwMode="auto">
          <a:xfrm>
            <a:off x="2256281" y="3203929"/>
            <a:ext cx="1209860"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8" name="双括号 107"/>
          <p:cNvSpPr/>
          <p:nvPr/>
        </p:nvSpPr>
        <p:spPr bwMode="auto">
          <a:xfrm>
            <a:off x="1963841" y="3645923"/>
            <a:ext cx="150229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9" name="双括号 108"/>
          <p:cNvSpPr/>
          <p:nvPr/>
        </p:nvSpPr>
        <p:spPr bwMode="auto">
          <a:xfrm>
            <a:off x="1630420" y="4086559"/>
            <a:ext cx="183571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0" name="双括号 109"/>
          <p:cNvSpPr/>
          <p:nvPr/>
        </p:nvSpPr>
        <p:spPr bwMode="auto">
          <a:xfrm>
            <a:off x="1321195" y="4497515"/>
            <a:ext cx="214494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6" name="Rectangle 3"/>
          <p:cNvSpPr txBox="1">
            <a:spLocks noChangeArrowheads="1"/>
          </p:cNvSpPr>
          <p:nvPr/>
        </p:nvSpPr>
        <p:spPr bwMode="auto">
          <a:xfrm>
            <a:off x="7354428" y="1431961"/>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17" name="肘形连接符 116"/>
          <p:cNvCxnSpPr/>
          <p:nvPr/>
        </p:nvCxnSpPr>
        <p:spPr bwMode="auto">
          <a:xfrm flipV="1">
            <a:off x="7504572" y="1867977"/>
            <a:ext cx="801228" cy="166403"/>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4512563" y="4473714"/>
            <a:ext cx="4574594"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repetitively </a:t>
            </a:r>
            <a:r>
              <a:rPr lang="en-GB" b="1" dirty="0">
                <a:solidFill>
                  <a:srgbClr val="FF0000"/>
                </a:solidFill>
              </a:rPr>
              <a:t>compares adjacent pairs </a:t>
            </a:r>
            <a:r>
              <a:rPr lang="en-GB" dirty="0"/>
              <a:t>of elements and </a:t>
            </a:r>
            <a:r>
              <a:rPr lang="en-GB" b="1" dirty="0">
                <a:solidFill>
                  <a:srgbClr val="FF0000"/>
                </a:solidFill>
              </a:rPr>
              <a:t>swaps</a:t>
            </a:r>
            <a:r>
              <a:rPr lang="en-GB" dirty="0"/>
              <a:t> if necessary</a:t>
            </a:r>
          </a:p>
        </p:txBody>
      </p:sp>
      <p:sp>
        <p:nvSpPr>
          <p:cNvPr id="49" name="Rectangle 3"/>
          <p:cNvSpPr txBox="1">
            <a:spLocks noChangeArrowheads="1"/>
          </p:cNvSpPr>
          <p:nvPr/>
        </p:nvSpPr>
        <p:spPr bwMode="auto">
          <a:xfrm>
            <a:off x="3619500" y="5502500"/>
            <a:ext cx="5106528"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Result of each inner loop</a:t>
            </a:r>
          </a:p>
          <a:p>
            <a:pPr marL="457200" lvl="1" indent="-457200">
              <a:buFont typeface="+mj-lt"/>
              <a:buAutoNum type="arabicParenR"/>
            </a:pPr>
            <a:r>
              <a:rPr lang="en-US" altLang="zh-CN" dirty="0" smtClean="0"/>
              <a:t>Why called bubble sort?</a:t>
            </a:r>
            <a:endParaRPr lang="en-US" altLang="zh-CN" dirty="0"/>
          </a:p>
        </p:txBody>
      </p:sp>
      <p:sp>
        <p:nvSpPr>
          <p:cNvPr id="50" name="双括号 49"/>
          <p:cNvSpPr/>
          <p:nvPr/>
        </p:nvSpPr>
        <p:spPr bwMode="auto">
          <a:xfrm>
            <a:off x="6224460" y="5596878"/>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3" name="Rectangle 3"/>
          <p:cNvSpPr txBox="1">
            <a:spLocks noChangeArrowheads="1"/>
          </p:cNvSpPr>
          <p:nvPr/>
        </p:nvSpPr>
        <p:spPr bwMode="auto">
          <a:xfrm>
            <a:off x="1668292" y="6071410"/>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54" name="矩形 53"/>
          <p:cNvSpPr/>
          <p:nvPr/>
        </p:nvSpPr>
        <p:spPr bwMode="auto">
          <a:xfrm>
            <a:off x="7354428" y="5912015"/>
            <a:ext cx="313228" cy="273856"/>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5" name="矩形 54"/>
          <p:cNvSpPr/>
          <p:nvPr/>
        </p:nvSpPr>
        <p:spPr bwMode="auto">
          <a:xfrm>
            <a:off x="7719696" y="5911728"/>
            <a:ext cx="279872" cy="274143"/>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56" name="直接箭头连接符 55"/>
          <p:cNvCxnSpPr/>
          <p:nvPr/>
        </p:nvCxnSpPr>
        <p:spPr bwMode="auto">
          <a:xfrm>
            <a:off x="7456338" y="6053326"/>
            <a:ext cx="492740" cy="0"/>
          </a:xfrm>
          <a:prstGeom prst="straightConnector1">
            <a:avLst/>
          </a:prstGeom>
          <a:solidFill>
            <a:schemeClr val="bg1"/>
          </a:solidFill>
          <a:ln w="38100" cap="flat" cmpd="sng" algn="ctr">
            <a:solidFill>
              <a:srgbClr val="00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矩形 57"/>
          <p:cNvSpPr/>
          <p:nvPr/>
        </p:nvSpPr>
        <p:spPr>
          <a:xfrm>
            <a:off x="7448388" y="5562600"/>
            <a:ext cx="476412" cy="400110"/>
          </a:xfrm>
          <a:prstGeom prst="rect">
            <a:avLst/>
          </a:prstGeom>
        </p:spPr>
        <p:txBody>
          <a:bodyPr wrap="none">
            <a:spAutoFit/>
          </a:bodyPr>
          <a:lstStyle/>
          <a:p>
            <a:r>
              <a:rPr lang="en-GB" dirty="0" smtClean="0"/>
              <a:t>&lt;?</a:t>
            </a:r>
            <a:endParaRPr lang="en-GB" dirty="0"/>
          </a:p>
        </p:txBody>
      </p:sp>
      <p:sp>
        <p:nvSpPr>
          <p:cNvPr id="59" name="右箭头 58"/>
          <p:cNvSpPr/>
          <p:nvPr/>
        </p:nvSpPr>
        <p:spPr bwMode="auto">
          <a:xfrm>
            <a:off x="8153400" y="5975094"/>
            <a:ext cx="420228" cy="250691"/>
          </a:xfrm>
          <a:prstGeom prst="rightArrow">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0" name="矩形 59"/>
          <p:cNvSpPr/>
          <p:nvPr/>
        </p:nvSpPr>
        <p:spPr>
          <a:xfrm>
            <a:off x="8234980" y="5653569"/>
            <a:ext cx="242374" cy="400110"/>
          </a:xfrm>
          <a:prstGeom prst="rect">
            <a:avLst/>
          </a:prstGeom>
        </p:spPr>
        <p:txBody>
          <a:bodyPr wrap="none">
            <a:spAutoFit/>
          </a:bodyPr>
          <a:lstStyle/>
          <a:p>
            <a:r>
              <a:rPr lang="en-GB" dirty="0" smtClean="0"/>
              <a:t>j</a:t>
            </a:r>
            <a:endParaRPr lang="en-GB" dirty="0"/>
          </a:p>
        </p:txBody>
      </p:sp>
      <p:sp>
        <p:nvSpPr>
          <p:cNvPr id="61" name="双大括号 60"/>
          <p:cNvSpPr/>
          <p:nvPr/>
        </p:nvSpPr>
        <p:spPr bwMode="auto">
          <a:xfrm>
            <a:off x="953218" y="1534714"/>
            <a:ext cx="2512920" cy="32864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双大括号 61"/>
          <p:cNvSpPr/>
          <p:nvPr/>
        </p:nvSpPr>
        <p:spPr bwMode="auto">
          <a:xfrm>
            <a:off x="997195" y="2003901"/>
            <a:ext cx="2162229"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3" name="双大括号 62"/>
          <p:cNvSpPr/>
          <p:nvPr/>
        </p:nvSpPr>
        <p:spPr bwMode="auto">
          <a:xfrm>
            <a:off x="975504" y="2422836"/>
            <a:ext cx="1878119"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4" name="双大括号 63"/>
          <p:cNvSpPr/>
          <p:nvPr/>
        </p:nvSpPr>
        <p:spPr bwMode="auto">
          <a:xfrm>
            <a:off x="992342" y="2849556"/>
            <a:ext cx="1508875"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5" name="双大括号 64"/>
          <p:cNvSpPr/>
          <p:nvPr/>
        </p:nvSpPr>
        <p:spPr bwMode="auto">
          <a:xfrm>
            <a:off x="1007011" y="3261036"/>
            <a:ext cx="1186483"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6" name="双大括号 65"/>
          <p:cNvSpPr/>
          <p:nvPr/>
        </p:nvSpPr>
        <p:spPr bwMode="auto">
          <a:xfrm>
            <a:off x="1005840" y="3687756"/>
            <a:ext cx="891423"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1" name="双大括号 70"/>
          <p:cNvSpPr/>
          <p:nvPr/>
        </p:nvSpPr>
        <p:spPr bwMode="auto">
          <a:xfrm>
            <a:off x="1003035" y="4114476"/>
            <a:ext cx="553505"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8" name="双大括号 77"/>
          <p:cNvSpPr/>
          <p:nvPr/>
        </p:nvSpPr>
        <p:spPr bwMode="auto">
          <a:xfrm>
            <a:off x="991466" y="4525956"/>
            <a:ext cx="258214" cy="274644"/>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2257682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Quiz: 3 Basic Algorithms</a:t>
            </a:r>
            <a:endParaRPr lang="en-US" altLang="zh-CN" dirty="0">
              <a:solidFill>
                <a:prstClr val="white"/>
              </a:solidFill>
            </a:endParaRPr>
          </a:p>
        </p:txBody>
      </p:sp>
      <p:pic>
        <p:nvPicPr>
          <p:cNvPr id="4" name="Bubb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9" cstate="print"/>
          <a:srcRect t="3322"/>
          <a:stretch/>
        </p:blipFill>
        <p:spPr>
          <a:xfrm>
            <a:off x="4800600" y="1440137"/>
            <a:ext cx="4077622" cy="2217463"/>
          </a:xfrm>
          <a:prstGeom prst="rect">
            <a:avLst/>
          </a:prstGeom>
        </p:spPr>
      </p:pic>
      <p:pic>
        <p:nvPicPr>
          <p:cNvPr id="6" name="selectionSor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0" cstate="print"/>
          <a:srcRect t="3336"/>
          <a:stretch/>
        </p:blipFill>
        <p:spPr>
          <a:xfrm>
            <a:off x="33130" y="1440137"/>
            <a:ext cx="4060689" cy="2207937"/>
          </a:xfrm>
          <a:prstGeom prst="rect">
            <a:avLst/>
          </a:prstGeom>
        </p:spPr>
      </p:pic>
      <p:pic>
        <p:nvPicPr>
          <p:cNvPr id="7" name="insertion">
            <a:hlinkClick r:id="" action="ppaction://media"/>
          </p:cNvPr>
          <p:cNvPicPr>
            <a:picLocks noChangeAspect="1"/>
          </p:cNvPicPr>
          <p:nvPr>
            <a:videoFile r:link="rId5"/>
            <p:extLst>
              <p:ext uri="{DAA4B4D4-6D71-4841-9C94-3DE7FCFB9230}">
                <p14:media xmlns:p14="http://schemas.microsoft.com/office/powerpoint/2010/main" r:embed="rId6">
                  <p14:trim st="831"/>
                </p14:media>
              </p:ext>
            </p:extLst>
          </p:nvPr>
        </p:nvPicPr>
        <p:blipFill rotWithShape="1">
          <a:blip r:embed="rId11" cstate="print"/>
          <a:srcRect t="3566"/>
          <a:stretch/>
        </p:blipFill>
        <p:spPr>
          <a:xfrm>
            <a:off x="33130" y="3978201"/>
            <a:ext cx="4081670" cy="2214066"/>
          </a:xfrm>
          <a:prstGeom prst="rect">
            <a:avLst/>
          </a:prstGeom>
        </p:spPr>
      </p:pic>
      <p:sp>
        <p:nvSpPr>
          <p:cNvPr id="13" name="椭圆 12"/>
          <p:cNvSpPr/>
          <p:nvPr/>
        </p:nvSpPr>
        <p:spPr bwMode="auto">
          <a:xfrm>
            <a:off x="1588895" y="1121399"/>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A</a:t>
            </a:r>
            <a:endParaRPr lang="en-GB" dirty="0">
              <a:solidFill>
                <a:schemeClr val="bg1"/>
              </a:solidFill>
              <a:latin typeface="Arial" charset="0"/>
              <a:ea typeface="黑体" pitchFamily="2" charset="-122"/>
            </a:endParaRPr>
          </a:p>
        </p:txBody>
      </p:sp>
      <p:sp>
        <p:nvSpPr>
          <p:cNvPr id="14" name="椭圆 13"/>
          <p:cNvSpPr/>
          <p:nvPr/>
        </p:nvSpPr>
        <p:spPr bwMode="auto">
          <a:xfrm>
            <a:off x="1641997" y="3773410"/>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B</a:t>
            </a:r>
            <a:endParaRPr lang="en-GB" dirty="0">
              <a:solidFill>
                <a:schemeClr val="bg1"/>
              </a:solidFill>
              <a:latin typeface="Arial" charset="0"/>
              <a:ea typeface="黑体" pitchFamily="2" charset="-122"/>
            </a:endParaRPr>
          </a:p>
        </p:txBody>
      </p:sp>
      <p:sp>
        <p:nvSpPr>
          <p:cNvPr id="15" name="椭圆 14"/>
          <p:cNvSpPr/>
          <p:nvPr/>
        </p:nvSpPr>
        <p:spPr bwMode="auto">
          <a:xfrm>
            <a:off x="6602122" y="1243185"/>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C</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17" name="矩形 16"/>
          <p:cNvSpPr/>
          <p:nvPr/>
        </p:nvSpPr>
        <p:spPr>
          <a:xfrm>
            <a:off x="4880811" y="4638028"/>
            <a:ext cx="425838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compares adjacent pairs of elements and swaps if necessary</a:t>
            </a:r>
          </a:p>
        </p:txBody>
      </p:sp>
      <p:sp>
        <p:nvSpPr>
          <p:cNvPr id="18" name="矩形 17"/>
          <p:cNvSpPr/>
          <p:nvPr/>
        </p:nvSpPr>
        <p:spPr>
          <a:xfrm>
            <a:off x="4876800" y="3773410"/>
            <a:ext cx="42672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maintains a sorted sub-array, and repetitively inserts new elements into </a:t>
            </a:r>
            <a:r>
              <a:rPr lang="en-GB" dirty="0" smtClean="0">
                <a:latin typeface="Times New Roman" panose="02020603050405020304" pitchFamily="18" charset="0"/>
                <a:cs typeface="Times New Roman" panose="02020603050405020304" pitchFamily="18" charset="0"/>
              </a:rPr>
              <a:t>it</a:t>
            </a:r>
            <a:r>
              <a:rPr lang="en-GB" dirty="0">
                <a:latin typeface="Times New Roman" panose="02020603050405020304" pitchFamily="18" charset="0"/>
                <a:cs typeface="Times New Roman" panose="02020603050405020304" pitchFamily="18" charset="0"/>
              </a:rPr>
              <a:t> </a:t>
            </a:r>
          </a:p>
        </p:txBody>
      </p:sp>
      <p:sp>
        <p:nvSpPr>
          <p:cNvPr id="19" name="椭圆 18"/>
          <p:cNvSpPr/>
          <p:nvPr/>
        </p:nvSpPr>
        <p:spPr bwMode="auto">
          <a:xfrm>
            <a:off x="4484369" y="3888513"/>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1</a:t>
            </a:r>
            <a:endParaRPr lang="en-GB" dirty="0">
              <a:solidFill>
                <a:schemeClr val="bg1"/>
              </a:solidFill>
              <a:latin typeface="Arial" charset="0"/>
              <a:ea typeface="黑体" pitchFamily="2" charset="-122"/>
            </a:endParaRPr>
          </a:p>
        </p:txBody>
      </p:sp>
      <p:sp>
        <p:nvSpPr>
          <p:cNvPr id="20" name="椭圆 19"/>
          <p:cNvSpPr/>
          <p:nvPr/>
        </p:nvSpPr>
        <p:spPr bwMode="auto">
          <a:xfrm>
            <a:off x="4484369" y="4778031"/>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2</a:t>
            </a:r>
            <a:endParaRPr lang="en-GB" dirty="0">
              <a:solidFill>
                <a:schemeClr val="bg1"/>
              </a:solidFill>
              <a:latin typeface="Arial" charset="0"/>
              <a:ea typeface="黑体" pitchFamily="2" charset="-122"/>
            </a:endParaRPr>
          </a:p>
        </p:txBody>
      </p:sp>
      <p:sp>
        <p:nvSpPr>
          <p:cNvPr id="22" name="Rectangle 3"/>
          <p:cNvSpPr txBox="1">
            <a:spLocks noChangeArrowheads="1"/>
          </p:cNvSpPr>
          <p:nvPr/>
        </p:nvSpPr>
        <p:spPr bwMode="auto">
          <a:xfrm>
            <a:off x="11430" y="6331939"/>
            <a:ext cx="1693332" cy="38938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23" name="Rectangle 3"/>
          <p:cNvSpPr txBox="1">
            <a:spLocks noChangeArrowheads="1"/>
          </p:cNvSpPr>
          <p:nvPr/>
        </p:nvSpPr>
        <p:spPr bwMode="auto">
          <a:xfrm>
            <a:off x="3273233" y="6324600"/>
            <a:ext cx="1693332" cy="38938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24" name="Rectangle 3"/>
          <p:cNvSpPr txBox="1">
            <a:spLocks noChangeArrowheads="1"/>
          </p:cNvSpPr>
          <p:nvPr/>
        </p:nvSpPr>
        <p:spPr bwMode="auto">
          <a:xfrm>
            <a:off x="6324600" y="6316216"/>
            <a:ext cx="1693332" cy="38938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Bubble</a:t>
            </a:r>
          </a:p>
        </p:txBody>
      </p:sp>
      <p:sp>
        <p:nvSpPr>
          <p:cNvPr id="25" name="椭圆 24"/>
          <p:cNvSpPr/>
          <p:nvPr/>
        </p:nvSpPr>
        <p:spPr bwMode="auto">
          <a:xfrm>
            <a:off x="8403645" y="6271011"/>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C</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26" name="椭圆 25"/>
          <p:cNvSpPr/>
          <p:nvPr/>
        </p:nvSpPr>
        <p:spPr bwMode="auto">
          <a:xfrm>
            <a:off x="1640344" y="6280564"/>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1</a:t>
            </a:r>
            <a:endParaRPr lang="en-GB" dirty="0">
              <a:solidFill>
                <a:schemeClr val="bg1"/>
              </a:solidFill>
              <a:latin typeface="Arial" charset="0"/>
              <a:ea typeface="黑体" pitchFamily="2" charset="-122"/>
            </a:endParaRPr>
          </a:p>
        </p:txBody>
      </p:sp>
      <p:sp>
        <p:nvSpPr>
          <p:cNvPr id="27" name="椭圆 26"/>
          <p:cNvSpPr/>
          <p:nvPr/>
        </p:nvSpPr>
        <p:spPr bwMode="auto">
          <a:xfrm>
            <a:off x="5393127" y="6280283"/>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A</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28" name="椭圆 27"/>
          <p:cNvSpPr/>
          <p:nvPr/>
        </p:nvSpPr>
        <p:spPr bwMode="auto">
          <a:xfrm>
            <a:off x="4918550" y="6287903"/>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a:solidFill>
                  <a:schemeClr val="bg1"/>
                </a:solidFill>
                <a:latin typeface="Arial" charset="0"/>
                <a:ea typeface="黑体" pitchFamily="2" charset="-122"/>
              </a:rPr>
              <a:t>3</a:t>
            </a:r>
            <a:endParaRPr lang="en-GB" dirty="0">
              <a:solidFill>
                <a:schemeClr val="bg1"/>
              </a:solidFill>
              <a:latin typeface="Arial" charset="0"/>
              <a:ea typeface="黑体" pitchFamily="2" charset="-122"/>
            </a:endParaRPr>
          </a:p>
        </p:txBody>
      </p:sp>
      <p:sp>
        <p:nvSpPr>
          <p:cNvPr id="29" name="椭圆 28"/>
          <p:cNvSpPr/>
          <p:nvPr/>
        </p:nvSpPr>
        <p:spPr bwMode="auto">
          <a:xfrm>
            <a:off x="2102661" y="6272180"/>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B</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30" name="椭圆 29"/>
          <p:cNvSpPr/>
          <p:nvPr/>
        </p:nvSpPr>
        <p:spPr bwMode="auto">
          <a:xfrm>
            <a:off x="7941640" y="6287903"/>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2</a:t>
            </a:r>
            <a:endParaRPr lang="en-GB" dirty="0">
              <a:solidFill>
                <a:schemeClr val="bg1"/>
              </a:solidFill>
              <a:latin typeface="Arial" charset="0"/>
              <a:ea typeface="黑体" pitchFamily="2" charset="-122"/>
            </a:endParaRPr>
          </a:p>
        </p:txBody>
      </p:sp>
      <p:sp>
        <p:nvSpPr>
          <p:cNvPr id="31" name="矩形 30"/>
          <p:cNvSpPr/>
          <p:nvPr/>
        </p:nvSpPr>
        <p:spPr>
          <a:xfrm>
            <a:off x="4876800" y="5486400"/>
            <a:ext cx="426239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pick up the smallest element and put it into the right position</a:t>
            </a:r>
          </a:p>
        </p:txBody>
      </p:sp>
      <p:sp>
        <p:nvSpPr>
          <p:cNvPr id="21" name="椭圆 20"/>
          <p:cNvSpPr/>
          <p:nvPr/>
        </p:nvSpPr>
        <p:spPr bwMode="auto">
          <a:xfrm>
            <a:off x="4484368" y="5601615"/>
            <a:ext cx="474577" cy="477456"/>
          </a:xfrm>
          <a:prstGeom prst="ellipse">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3</a:t>
            </a:r>
            <a:endParaRPr lang="en-GB" dirty="0">
              <a:solidFill>
                <a:schemeClr val="bg1"/>
              </a:solidFill>
              <a:latin typeface="Arial" charset="0"/>
              <a:ea typeface="黑体" pitchFamily="2" charset="-122"/>
            </a:endParaRPr>
          </a:p>
        </p:txBody>
      </p:sp>
    </p:spTree>
    <p:extLst>
      <p:ext uri="{BB962C8B-B14F-4D97-AF65-F5344CB8AC3E}">
        <p14:creationId xmlns:p14="http://schemas.microsoft.com/office/powerpoint/2010/main" val="142498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repeatCount="indefinite" fill="hold" display="0">
                  <p:stCondLst>
                    <p:cond delay="indefinite"/>
                  </p:stCondLst>
                </p:cTn>
                <p:tgtEl>
                  <p:spTgt spid="7"/>
                </p:tgtEl>
              </p:cMediaNode>
            </p:video>
            <p:video>
              <p:cMediaNode vol="80000">
                <p:cTn id="34" repeatCount="indefinite" fill="hold" display="0">
                  <p:stCondLst>
                    <p:cond delay="indefinite"/>
                  </p:stCondLst>
                </p:cTn>
                <p:tgtEl>
                  <p:spTgt spid="6"/>
                </p:tgtEl>
              </p:cMediaNode>
            </p:video>
            <p:video>
              <p:cMediaNode vol="80000">
                <p:cTn id="35" repeatCount="indefinite" fill="hold" display="0">
                  <p:stCondLst>
                    <p:cond delay="indefinite"/>
                  </p:stCondLst>
                </p:cTn>
                <p:tgtEl>
                  <p:spTgt spid="4"/>
                </p:tgtEl>
              </p:cMediaNode>
            </p:video>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4374550"/>
            <a:ext cx="2683948" cy="1219201"/>
          </a:xfrm>
          <a:prstGeom prst="foldedCorner">
            <a:avLst>
              <a:gd name="adj" fmla="val 28692"/>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2257043"/>
            <a:ext cx="1716024" cy="829056"/>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752599"/>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752343"/>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849017"/>
            <a:ext cx="21352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774454"/>
            <a:ext cx="21291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723767"/>
            <a:ext cx="2106732" cy="448433"/>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976627"/>
            <a:ext cx="1345876" cy="694944"/>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671571"/>
            <a:ext cx="1345876" cy="304800"/>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4075724"/>
            <a:ext cx="684199" cy="928730"/>
          </a:xfrm>
          <a:prstGeom prst="bentConnector3">
            <a:avLst>
              <a:gd name="adj1" fmla="val 19707"/>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5001161"/>
            <a:ext cx="693343" cy="3293"/>
          </a:xfrm>
          <a:prstGeom prst="bentConnector3">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5004454"/>
            <a:ext cx="726872" cy="943530"/>
          </a:xfrm>
          <a:prstGeom prst="bentConnector3">
            <a:avLst>
              <a:gd name="adj1" fmla="val 1813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555670" y="1637869"/>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27" name="TextBox 52"/>
          <p:cNvSpPr txBox="1"/>
          <p:nvPr/>
        </p:nvSpPr>
        <p:spPr>
          <a:xfrm>
            <a:off x="2656800" y="2602300"/>
            <a:ext cx="840295" cy="400110"/>
          </a:xfrm>
          <a:prstGeom prst="rect">
            <a:avLst/>
          </a:prstGeom>
          <a:noFill/>
        </p:spPr>
        <p:txBody>
          <a:bodyPr wrap="none" rtlCol="0">
            <a:spAutoFit/>
          </a:bodyPr>
          <a:lstStyle/>
          <a:p>
            <a:r>
              <a:rPr lang="en-US" altLang="zh-CN" dirty="0" smtClean="0">
                <a:solidFill>
                  <a:srgbClr val="006699"/>
                </a:solidFill>
              </a:rPr>
              <a:t>Why?</a:t>
            </a:r>
            <a:endParaRPr lang="zh-CN" altLang="en-US" dirty="0">
              <a:solidFill>
                <a:srgbClr val="006699"/>
              </a:solidFill>
            </a:endParaRPr>
          </a:p>
        </p:txBody>
      </p:sp>
      <p:sp>
        <p:nvSpPr>
          <p:cNvPr id="72" name="TextBox 51"/>
          <p:cNvSpPr txBox="1"/>
          <p:nvPr/>
        </p:nvSpPr>
        <p:spPr>
          <a:xfrm>
            <a:off x="2785255" y="3557016"/>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77" name="TextBox 51"/>
          <p:cNvSpPr txBox="1"/>
          <p:nvPr/>
        </p:nvSpPr>
        <p:spPr>
          <a:xfrm>
            <a:off x="2850158" y="4459224"/>
            <a:ext cx="841897" cy="440121"/>
          </a:xfrm>
          <a:prstGeom prst="rect">
            <a:avLst/>
          </a:prstGeom>
          <a:noFill/>
        </p:spPr>
        <p:txBody>
          <a:bodyPr wrap="none" rtlCol="0">
            <a:spAutoFit/>
          </a:bodyPr>
          <a:lstStyle/>
          <a:p>
            <a:r>
              <a:rPr lang="en-US" altLang="zh-CN" dirty="0" smtClean="0">
                <a:solidFill>
                  <a:srgbClr val="006699"/>
                </a:solidFill>
              </a:rPr>
              <a:t>How?</a:t>
            </a:r>
            <a:endParaRPr lang="zh-CN" altLang="en-US" dirty="0">
              <a:solidFill>
                <a:srgbClr val="006699"/>
              </a:solidFill>
            </a:endParaRPr>
          </a:p>
        </p:txBody>
      </p:sp>
      <p:sp>
        <p:nvSpPr>
          <p:cNvPr id="78" name="TextBox 51"/>
          <p:cNvSpPr txBox="1"/>
          <p:nvPr/>
        </p:nvSpPr>
        <p:spPr>
          <a:xfrm>
            <a:off x="2850159" y="5467290"/>
            <a:ext cx="1141659" cy="400110"/>
          </a:xfrm>
          <a:prstGeom prst="rect">
            <a:avLst/>
          </a:prstGeom>
          <a:noFill/>
        </p:spPr>
        <p:txBody>
          <a:bodyPr wrap="none" rtlCol="0">
            <a:spAutoFit/>
          </a:bodyPr>
          <a:lstStyle/>
          <a:p>
            <a:r>
              <a:rPr lang="en-US" altLang="zh-CN" dirty="0" smtClean="0">
                <a:solidFill>
                  <a:srgbClr val="006699"/>
                </a:solidFill>
              </a:rPr>
              <a:t>Analysis</a:t>
            </a:r>
            <a:endParaRPr lang="zh-CN" altLang="en-US" dirty="0">
              <a:solidFill>
                <a:srgbClr val="006699"/>
              </a:solidFill>
            </a:endParaRPr>
          </a:p>
        </p:txBody>
      </p:sp>
      <p:cxnSp>
        <p:nvCxnSpPr>
          <p:cNvPr id="80" name="直接箭头连接符 79"/>
          <p:cNvCxnSpPr/>
          <p:nvPr/>
        </p:nvCxnSpPr>
        <p:spPr bwMode="auto">
          <a:xfrm>
            <a:off x="1295400" y="3122158"/>
            <a:ext cx="0" cy="1180273"/>
          </a:xfrm>
          <a:prstGeom prst="straightConnector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320096" y="3530269"/>
            <a:ext cx="2294474" cy="400110"/>
          </a:xfrm>
          <a:prstGeom prst="rect">
            <a:avLst/>
          </a:prstGeom>
          <a:noFill/>
        </p:spPr>
        <p:txBody>
          <a:bodyPr wrap="none" rtlCol="0">
            <a:spAutoFit/>
          </a:bodyPr>
          <a:lstStyle/>
          <a:p>
            <a:r>
              <a:rPr lang="en-US" altLang="zh-CN" dirty="0" smtClean="0">
                <a:solidFill>
                  <a:srgbClr val="006699"/>
                </a:solidFill>
              </a:rPr>
              <a:t>3 Basic Algorithms</a:t>
            </a:r>
            <a:endParaRPr lang="zh-CN" altLang="en-US" dirty="0">
              <a:solidFill>
                <a:srgbClr val="006699"/>
              </a:solidFill>
            </a:endParaRPr>
          </a:p>
        </p:txBody>
      </p:sp>
      <p:sp>
        <p:nvSpPr>
          <p:cNvPr id="90" name="圆角矩形 89"/>
          <p:cNvSpPr/>
          <p:nvPr/>
        </p:nvSpPr>
        <p:spPr bwMode="auto">
          <a:xfrm>
            <a:off x="6438900" y="2559410"/>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678748"/>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678748"/>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666976"/>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666976"/>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613798"/>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7" name="圆角矩形 96"/>
          <p:cNvSpPr/>
          <p:nvPr/>
        </p:nvSpPr>
        <p:spPr bwMode="auto">
          <a:xfrm>
            <a:off x="7614465" y="5619151"/>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4" name="矩形 3"/>
          <p:cNvSpPr/>
          <p:nvPr/>
        </p:nvSpPr>
        <p:spPr>
          <a:xfrm>
            <a:off x="3901546" y="1283926"/>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1" name="矩形 30"/>
          <p:cNvSpPr/>
          <p:nvPr/>
        </p:nvSpPr>
        <p:spPr>
          <a:xfrm>
            <a:off x="3866163" y="230882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2" name="矩形 31"/>
          <p:cNvSpPr/>
          <p:nvPr/>
        </p:nvSpPr>
        <p:spPr>
          <a:xfrm>
            <a:off x="859233" y="1746652"/>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3" name="矩形 32"/>
          <p:cNvSpPr/>
          <p:nvPr/>
        </p:nvSpPr>
        <p:spPr>
          <a:xfrm>
            <a:off x="3843935" y="3398144"/>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4" name="矩形 33"/>
          <p:cNvSpPr/>
          <p:nvPr/>
        </p:nvSpPr>
        <p:spPr>
          <a:xfrm>
            <a:off x="3843935" y="430080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5" name="矩形 34"/>
          <p:cNvSpPr/>
          <p:nvPr/>
        </p:nvSpPr>
        <p:spPr>
          <a:xfrm>
            <a:off x="3843935" y="5265163"/>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6" name="矩形 35"/>
          <p:cNvSpPr/>
          <p:nvPr/>
        </p:nvSpPr>
        <p:spPr>
          <a:xfrm>
            <a:off x="1215146" y="3930379"/>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7" name="矩形 36"/>
          <p:cNvSpPr/>
          <p:nvPr/>
        </p:nvSpPr>
        <p:spPr>
          <a:xfrm>
            <a:off x="5752414" y="1403461"/>
            <a:ext cx="2811840" cy="1077218"/>
          </a:xfrm>
          <a:prstGeom prst="rect">
            <a:avLst/>
          </a:prstGeom>
          <a:noFill/>
        </p:spPr>
        <p:txBody>
          <a:bodyPr wrap="square" lIns="91440" tIns="45720" rIns="91440" bIns="45720">
            <a:spAutoFit/>
          </a:bodyPr>
          <a:lstStyle/>
          <a:p>
            <a:pPr algn="ctr">
              <a:spcBef>
                <a:spcPts val="0"/>
              </a:spcBef>
            </a:pP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 ~50 min</a:t>
            </a:r>
          </a:p>
          <a:p>
            <a:pPr algn="ctr">
              <a:spcBef>
                <a:spcPts val="0"/>
              </a:spcBef>
            </a:pPr>
            <a:r>
              <a:rPr lang="en-US" altLang="zh-CN" sz="3200" b="1"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 ~30 min</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Tree>
    <p:extLst>
      <p:ext uri="{BB962C8B-B14F-4D97-AF65-F5344CB8AC3E}">
        <p14:creationId xmlns:p14="http://schemas.microsoft.com/office/powerpoint/2010/main" val="1475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repeatCount="2000" fill="remove" grpId="0" nodeType="clickEffect">
                                  <p:stCondLst>
                                    <p:cond delay="0"/>
                                  </p:stCondLst>
                                  <p:childTnLst>
                                    <p:animClr clrSpc="rgb" dir="cw">
                                      <p:cBhvr override="childStyle">
                                        <p:cTn id="6" dur="250" autoRev="1" fill="remove"/>
                                        <p:tgtEl>
                                          <p:spTgt spid="90"/>
                                        </p:tgtEl>
                                        <p:attrNameLst>
                                          <p:attrName>style.color</p:attrName>
                                        </p:attrNameLst>
                                      </p:cBhvr>
                                      <p:to>
                                        <a:schemeClr val="bg1"/>
                                      </p:to>
                                    </p:animClr>
                                    <p:animClr clrSpc="rgb" dir="cw">
                                      <p:cBhvr>
                                        <p:cTn id="7" dur="250" autoRev="1" fill="remove"/>
                                        <p:tgtEl>
                                          <p:spTgt spid="90"/>
                                        </p:tgtEl>
                                        <p:attrNameLst>
                                          <p:attrName>fillcolor</p:attrName>
                                        </p:attrNameLst>
                                      </p:cBhvr>
                                      <p:to>
                                        <a:schemeClr val="bg1"/>
                                      </p:to>
                                    </p:animClr>
                                    <p:set>
                                      <p:cBhvr>
                                        <p:cTn id="8" dur="250" autoRev="1" fill="remove"/>
                                        <p:tgtEl>
                                          <p:spTgt spid="90"/>
                                        </p:tgtEl>
                                        <p:attrNameLst>
                                          <p:attrName>fill.type</p:attrName>
                                        </p:attrNameLst>
                                      </p:cBhvr>
                                      <p:to>
                                        <p:strVal val="solid"/>
                                      </p:to>
                                    </p:set>
                                    <p:set>
                                      <p:cBhvr>
                                        <p:cTn id="9" dur="250" autoRev="1" fill="remove"/>
                                        <p:tgtEl>
                                          <p:spTgt spid="90"/>
                                        </p:tgtEl>
                                        <p:attrNameLst>
                                          <p:attrName>fill.on</p:attrName>
                                        </p:attrNameLst>
                                      </p:cBhvr>
                                      <p:to>
                                        <p:strVal val="true"/>
                                      </p:to>
                                    </p:set>
                                  </p:childTnLst>
                                </p:cTn>
                              </p:par>
                              <p:par>
                                <p:cTn id="10" presetID="27" presetClass="emph" presetSubtype="0" repeatCount="2000" fill="remove" grpId="0" nodeType="withEffect">
                                  <p:stCondLst>
                                    <p:cond delay="0"/>
                                  </p:stCondLst>
                                  <p:childTnLst>
                                    <p:animClr clrSpc="rgb" dir="cw">
                                      <p:cBhvr override="childStyle">
                                        <p:cTn id="11" dur="250" autoRev="1" fill="remove"/>
                                        <p:tgtEl>
                                          <p:spTgt spid="91"/>
                                        </p:tgtEl>
                                        <p:attrNameLst>
                                          <p:attrName>style.color</p:attrName>
                                        </p:attrNameLst>
                                      </p:cBhvr>
                                      <p:to>
                                        <a:schemeClr val="bg1"/>
                                      </p:to>
                                    </p:animClr>
                                    <p:animClr clrSpc="rgb" dir="cw">
                                      <p:cBhvr>
                                        <p:cTn id="12" dur="250" autoRev="1" fill="remove"/>
                                        <p:tgtEl>
                                          <p:spTgt spid="91"/>
                                        </p:tgtEl>
                                        <p:attrNameLst>
                                          <p:attrName>fillcolor</p:attrName>
                                        </p:attrNameLst>
                                      </p:cBhvr>
                                      <p:to>
                                        <a:schemeClr val="bg1"/>
                                      </p:to>
                                    </p:animClr>
                                    <p:set>
                                      <p:cBhvr>
                                        <p:cTn id="13" dur="250" autoRev="1" fill="remove"/>
                                        <p:tgtEl>
                                          <p:spTgt spid="91"/>
                                        </p:tgtEl>
                                        <p:attrNameLst>
                                          <p:attrName>fill.type</p:attrName>
                                        </p:attrNameLst>
                                      </p:cBhvr>
                                      <p:to>
                                        <p:strVal val="solid"/>
                                      </p:to>
                                    </p:set>
                                    <p:set>
                                      <p:cBhvr>
                                        <p:cTn id="14" dur="250" autoRev="1" fill="remove"/>
                                        <p:tgtEl>
                                          <p:spTgt spid="91"/>
                                        </p:tgtEl>
                                        <p:attrNameLst>
                                          <p:attrName>fill.on</p:attrName>
                                        </p:attrNameLst>
                                      </p:cBhvr>
                                      <p:to>
                                        <p:strVal val="true"/>
                                      </p:to>
                                    </p:set>
                                  </p:childTnLst>
                                </p:cTn>
                              </p:par>
                              <p:par>
                                <p:cTn id="15" presetID="27" presetClass="emph" presetSubtype="0" repeatCount="2000" fill="remove" grpId="0" nodeType="withEffect">
                                  <p:stCondLst>
                                    <p:cond delay="0"/>
                                  </p:stCondLst>
                                  <p:childTnLst>
                                    <p:animClr clrSpc="rgb" dir="cw">
                                      <p:cBhvr override="childStyle">
                                        <p:cTn id="16" dur="250" autoRev="1" fill="remove"/>
                                        <p:tgtEl>
                                          <p:spTgt spid="92"/>
                                        </p:tgtEl>
                                        <p:attrNameLst>
                                          <p:attrName>style.color</p:attrName>
                                        </p:attrNameLst>
                                      </p:cBhvr>
                                      <p:to>
                                        <a:schemeClr val="bg1"/>
                                      </p:to>
                                    </p:animClr>
                                    <p:animClr clrSpc="rgb" dir="cw">
                                      <p:cBhvr>
                                        <p:cTn id="17" dur="250" autoRev="1" fill="remove"/>
                                        <p:tgtEl>
                                          <p:spTgt spid="92"/>
                                        </p:tgtEl>
                                        <p:attrNameLst>
                                          <p:attrName>fillcolor</p:attrName>
                                        </p:attrNameLst>
                                      </p:cBhvr>
                                      <p:to>
                                        <a:schemeClr val="bg1"/>
                                      </p:to>
                                    </p:animClr>
                                    <p:set>
                                      <p:cBhvr>
                                        <p:cTn id="18" dur="250" autoRev="1" fill="remove"/>
                                        <p:tgtEl>
                                          <p:spTgt spid="92"/>
                                        </p:tgtEl>
                                        <p:attrNameLst>
                                          <p:attrName>fill.type</p:attrName>
                                        </p:attrNameLst>
                                      </p:cBhvr>
                                      <p:to>
                                        <p:strVal val="solid"/>
                                      </p:to>
                                    </p:set>
                                    <p:set>
                                      <p:cBhvr>
                                        <p:cTn id="19" dur="250" autoRev="1" fill="remove"/>
                                        <p:tgtEl>
                                          <p:spTgt spid="92"/>
                                        </p:tgtEl>
                                        <p:attrNameLst>
                                          <p:attrName>fill.on</p:attrName>
                                        </p:attrNameLst>
                                      </p:cBhvr>
                                      <p:to>
                                        <p:strVal val="true"/>
                                      </p:to>
                                    </p:set>
                                  </p:childTnLst>
                                </p:cTn>
                              </p:par>
                              <p:par>
                                <p:cTn id="20" presetID="27" presetClass="emph" presetSubtype="0" repeatCount="2000" fill="remove" grpId="0" nodeType="withEffect">
                                  <p:stCondLst>
                                    <p:cond delay="0"/>
                                  </p:stCondLst>
                                  <p:childTnLst>
                                    <p:animClr clrSpc="rgb" dir="cw">
                                      <p:cBhvr override="childStyle">
                                        <p:cTn id="21" dur="250" autoRev="1" fill="remove"/>
                                        <p:tgtEl>
                                          <p:spTgt spid="93"/>
                                        </p:tgtEl>
                                        <p:attrNameLst>
                                          <p:attrName>style.color</p:attrName>
                                        </p:attrNameLst>
                                      </p:cBhvr>
                                      <p:to>
                                        <a:schemeClr val="bg1"/>
                                      </p:to>
                                    </p:animClr>
                                    <p:animClr clrSpc="rgb" dir="cw">
                                      <p:cBhvr>
                                        <p:cTn id="22" dur="250" autoRev="1" fill="remove"/>
                                        <p:tgtEl>
                                          <p:spTgt spid="93"/>
                                        </p:tgtEl>
                                        <p:attrNameLst>
                                          <p:attrName>fillcolor</p:attrName>
                                        </p:attrNameLst>
                                      </p:cBhvr>
                                      <p:to>
                                        <a:schemeClr val="bg1"/>
                                      </p:to>
                                    </p:animClr>
                                    <p:set>
                                      <p:cBhvr>
                                        <p:cTn id="23" dur="250" autoRev="1" fill="remove"/>
                                        <p:tgtEl>
                                          <p:spTgt spid="93"/>
                                        </p:tgtEl>
                                        <p:attrNameLst>
                                          <p:attrName>fill.type</p:attrName>
                                        </p:attrNameLst>
                                      </p:cBhvr>
                                      <p:to>
                                        <p:strVal val="solid"/>
                                      </p:to>
                                    </p:set>
                                    <p:set>
                                      <p:cBhvr>
                                        <p:cTn id="24" dur="250" autoRev="1" fill="remove"/>
                                        <p:tgtEl>
                                          <p:spTgt spid="93"/>
                                        </p:tgtEl>
                                        <p:attrNameLst>
                                          <p:attrName>fill.on</p:attrName>
                                        </p:attrNameLst>
                                      </p:cBhvr>
                                      <p:to>
                                        <p:strVal val="true"/>
                                      </p:to>
                                    </p:set>
                                  </p:childTnLst>
                                </p:cTn>
                              </p:par>
                              <p:par>
                                <p:cTn id="25" presetID="27" presetClass="emph" presetSubtype="0" repeatCount="2000" fill="remove" grpId="0" nodeType="withEffect">
                                  <p:stCondLst>
                                    <p:cond delay="0"/>
                                  </p:stCondLst>
                                  <p:childTnLst>
                                    <p:animClr clrSpc="rgb" dir="cw">
                                      <p:cBhvr override="childStyle">
                                        <p:cTn id="26" dur="250" autoRev="1" fill="remove"/>
                                        <p:tgtEl>
                                          <p:spTgt spid="95"/>
                                        </p:tgtEl>
                                        <p:attrNameLst>
                                          <p:attrName>style.color</p:attrName>
                                        </p:attrNameLst>
                                      </p:cBhvr>
                                      <p:to>
                                        <a:schemeClr val="bg1"/>
                                      </p:to>
                                    </p:animClr>
                                    <p:animClr clrSpc="rgb" dir="cw">
                                      <p:cBhvr>
                                        <p:cTn id="27" dur="250" autoRev="1" fill="remove"/>
                                        <p:tgtEl>
                                          <p:spTgt spid="95"/>
                                        </p:tgtEl>
                                        <p:attrNameLst>
                                          <p:attrName>fillcolor</p:attrName>
                                        </p:attrNameLst>
                                      </p:cBhvr>
                                      <p:to>
                                        <a:schemeClr val="bg1"/>
                                      </p:to>
                                    </p:animClr>
                                    <p:set>
                                      <p:cBhvr>
                                        <p:cTn id="28" dur="250" autoRev="1" fill="remove"/>
                                        <p:tgtEl>
                                          <p:spTgt spid="95"/>
                                        </p:tgtEl>
                                        <p:attrNameLst>
                                          <p:attrName>fill.type</p:attrName>
                                        </p:attrNameLst>
                                      </p:cBhvr>
                                      <p:to>
                                        <p:strVal val="solid"/>
                                      </p:to>
                                    </p:set>
                                    <p:set>
                                      <p:cBhvr>
                                        <p:cTn id="29" dur="250" autoRev="1" fill="remove"/>
                                        <p:tgtEl>
                                          <p:spTgt spid="95"/>
                                        </p:tgtEl>
                                        <p:attrNameLst>
                                          <p:attrName>fill.on</p:attrName>
                                        </p:attrNameLst>
                                      </p:cBhvr>
                                      <p:to>
                                        <p:strVal val="true"/>
                                      </p:to>
                                    </p:set>
                                  </p:childTnLst>
                                </p:cTn>
                              </p:par>
                              <p:par>
                                <p:cTn id="30" presetID="27" presetClass="emph" presetSubtype="0" repeatCount="2000" fill="remove" grpId="0" nodeType="withEffect">
                                  <p:stCondLst>
                                    <p:cond delay="0"/>
                                  </p:stCondLst>
                                  <p:childTnLst>
                                    <p:animClr clrSpc="rgb" dir="cw">
                                      <p:cBhvr override="childStyle">
                                        <p:cTn id="31" dur="250" autoRev="1" fill="remove"/>
                                        <p:tgtEl>
                                          <p:spTgt spid="96"/>
                                        </p:tgtEl>
                                        <p:attrNameLst>
                                          <p:attrName>style.color</p:attrName>
                                        </p:attrNameLst>
                                      </p:cBhvr>
                                      <p:to>
                                        <a:schemeClr val="bg1"/>
                                      </p:to>
                                    </p:animClr>
                                    <p:animClr clrSpc="rgb" dir="cw">
                                      <p:cBhvr>
                                        <p:cTn id="32" dur="250" autoRev="1" fill="remove"/>
                                        <p:tgtEl>
                                          <p:spTgt spid="96"/>
                                        </p:tgtEl>
                                        <p:attrNameLst>
                                          <p:attrName>fillcolor</p:attrName>
                                        </p:attrNameLst>
                                      </p:cBhvr>
                                      <p:to>
                                        <a:schemeClr val="bg1"/>
                                      </p:to>
                                    </p:animClr>
                                    <p:set>
                                      <p:cBhvr>
                                        <p:cTn id="33" dur="250" autoRev="1" fill="remove"/>
                                        <p:tgtEl>
                                          <p:spTgt spid="96"/>
                                        </p:tgtEl>
                                        <p:attrNameLst>
                                          <p:attrName>fill.type</p:attrName>
                                        </p:attrNameLst>
                                      </p:cBhvr>
                                      <p:to>
                                        <p:strVal val="solid"/>
                                      </p:to>
                                    </p:set>
                                    <p:set>
                                      <p:cBhvr>
                                        <p:cTn id="34" dur="250" autoRev="1" fill="remove"/>
                                        <p:tgtEl>
                                          <p:spTgt spid="96"/>
                                        </p:tgtEl>
                                        <p:attrNameLst>
                                          <p:attrName>fill.on</p:attrName>
                                        </p:attrNameLst>
                                      </p:cBhvr>
                                      <p:to>
                                        <p:strVal val="true"/>
                                      </p:to>
                                    </p:set>
                                  </p:childTnLst>
                                </p:cTn>
                              </p:par>
                              <p:par>
                                <p:cTn id="35" presetID="27" presetClass="emph" presetSubtype="0" repeatCount="2000" fill="remove" grpId="0" nodeType="withEffect">
                                  <p:stCondLst>
                                    <p:cond delay="0"/>
                                  </p:stCondLst>
                                  <p:childTnLst>
                                    <p:animClr clrSpc="rgb" dir="cw">
                                      <p:cBhvr override="childStyle">
                                        <p:cTn id="36" dur="250" autoRev="1" fill="remove"/>
                                        <p:tgtEl>
                                          <p:spTgt spid="97"/>
                                        </p:tgtEl>
                                        <p:attrNameLst>
                                          <p:attrName>style.color</p:attrName>
                                        </p:attrNameLst>
                                      </p:cBhvr>
                                      <p:to>
                                        <a:schemeClr val="bg1"/>
                                      </p:to>
                                    </p:animClr>
                                    <p:animClr clrSpc="rgb" dir="cw">
                                      <p:cBhvr>
                                        <p:cTn id="37" dur="250" autoRev="1" fill="remove"/>
                                        <p:tgtEl>
                                          <p:spTgt spid="97"/>
                                        </p:tgtEl>
                                        <p:attrNameLst>
                                          <p:attrName>fillcolor</p:attrName>
                                        </p:attrNameLst>
                                      </p:cBhvr>
                                      <p:to>
                                        <a:schemeClr val="bg1"/>
                                      </p:to>
                                    </p:animClr>
                                    <p:set>
                                      <p:cBhvr>
                                        <p:cTn id="38" dur="250" autoRev="1" fill="remove"/>
                                        <p:tgtEl>
                                          <p:spTgt spid="97"/>
                                        </p:tgtEl>
                                        <p:attrNameLst>
                                          <p:attrName>fill.type</p:attrName>
                                        </p:attrNameLst>
                                      </p:cBhvr>
                                      <p:to>
                                        <p:strVal val="solid"/>
                                      </p:to>
                                    </p:set>
                                    <p:set>
                                      <p:cBhvr>
                                        <p:cTn id="39" dur="250" autoRev="1" fill="remove"/>
                                        <p:tgtEl>
                                          <p:spTgt spid="97"/>
                                        </p:tgtEl>
                                        <p:attrNameLst>
                                          <p:attrName>fill.on</p:attrName>
                                        </p:attrNameLst>
                                      </p:cBhvr>
                                      <p:to>
                                        <p:strVal val="tru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5" grpId="0" animBg="1"/>
      <p:bldP spid="96" grpId="0" animBg="1"/>
      <p:bldP spid="97" grpId="0" animBg="1"/>
      <p:bldP spid="4" grpId="0"/>
      <p:bldP spid="31" grpId="0"/>
      <p:bldP spid="32" grpId="0"/>
      <p:bldP spid="33" grpId="0"/>
      <p:bldP spid="34" grpId="0"/>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229" y="1360095"/>
            <a:ext cx="4320458" cy="2592275"/>
          </a:xfrm>
          <a:prstGeom prst="rect">
            <a:avLst/>
          </a:prstGeom>
        </p:spPr>
      </p:pic>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Insertion</a:t>
            </a:r>
            <a:endParaRPr lang="en-US" altLang="zh-CN" dirty="0">
              <a:solidFill>
                <a:prstClr val="white"/>
              </a:solidFill>
            </a:endParaRPr>
          </a:p>
        </p:txBody>
      </p:sp>
      <p:sp>
        <p:nvSpPr>
          <p:cNvPr id="31" name="矩形 30"/>
          <p:cNvSpPr/>
          <p:nvPr/>
        </p:nvSpPr>
        <p:spPr>
          <a:xfrm>
            <a:off x="4572143" y="2059733"/>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dirty="0">
                <a:solidFill>
                  <a:srgbClr val="3366CC"/>
                </a:solidFill>
              </a:rPr>
              <a:t>FOR</a:t>
            </a:r>
            <a:r>
              <a:rPr lang="en-GB" sz="1800" dirty="0"/>
              <a:t> </a:t>
            </a:r>
            <a:r>
              <a:rPr lang="en-GB" sz="1800" dirty="0" err="1"/>
              <a:t>i</a:t>
            </a:r>
            <a:r>
              <a:rPr lang="en-GB" sz="1800" dirty="0"/>
              <a:t> = 2 </a:t>
            </a:r>
            <a:r>
              <a:rPr lang="en-GB" sz="1800" dirty="0">
                <a:solidFill>
                  <a:srgbClr val="3366CC"/>
                </a:solidFill>
              </a:rPr>
              <a:t>TO</a:t>
            </a:r>
            <a:r>
              <a:rPr lang="en-GB" sz="1800" dirty="0"/>
              <a:t> N</a:t>
            </a:r>
          </a:p>
          <a:p>
            <a:pPr defTabSz="540000">
              <a:spcBef>
                <a:spcPts val="600"/>
              </a:spcBef>
            </a:pPr>
            <a:r>
              <a:rPr lang="en-GB" sz="1800" dirty="0" smtClean="0"/>
              <a:t>	</a:t>
            </a:r>
            <a:r>
              <a:rPr lang="en-GB" sz="1800" dirty="0" err="1" smtClean="0"/>
              <a:t>CurValue</a:t>
            </a:r>
            <a:r>
              <a:rPr lang="en-GB" sz="1800" dirty="0" smtClean="0"/>
              <a:t> </a:t>
            </a:r>
            <a:r>
              <a:rPr lang="en-GB" sz="1800" dirty="0"/>
              <a:t>= </a:t>
            </a:r>
            <a:r>
              <a:rPr lang="en-GB" sz="1800" dirty="0" err="1"/>
              <a:t>Arr</a:t>
            </a:r>
            <a:r>
              <a:rPr lang="en-GB" sz="1800" dirty="0"/>
              <a:t>[</a:t>
            </a:r>
            <a:r>
              <a:rPr lang="en-GB" sz="1800" dirty="0" err="1"/>
              <a:t>i</a:t>
            </a:r>
            <a:r>
              <a:rPr lang="en-GB" sz="1800" dirty="0"/>
              <a:t>]</a:t>
            </a:r>
          </a:p>
          <a:p>
            <a:pPr defTabSz="540000">
              <a:spcBef>
                <a:spcPts val="600"/>
              </a:spcBef>
            </a:pPr>
            <a:r>
              <a:rPr lang="en-GB" sz="1800" dirty="0"/>
              <a:t>	j = </a:t>
            </a:r>
            <a:r>
              <a:rPr lang="en-GB" sz="1800" dirty="0" err="1"/>
              <a:t>i</a:t>
            </a:r>
            <a:endParaRPr lang="en-GB" sz="1800" dirty="0"/>
          </a:p>
          <a:p>
            <a:pPr defTabSz="540000">
              <a:spcBef>
                <a:spcPts val="600"/>
              </a:spcBef>
            </a:pPr>
            <a:r>
              <a:rPr lang="en-GB" sz="1800" dirty="0"/>
              <a:t>	</a:t>
            </a:r>
            <a:r>
              <a:rPr lang="en-GB" sz="1800" dirty="0">
                <a:solidFill>
                  <a:srgbClr val="3366CC"/>
                </a:solidFill>
              </a:rPr>
              <a:t>WHILE</a:t>
            </a:r>
            <a:r>
              <a:rPr lang="en-GB" sz="1800" dirty="0"/>
              <a:t> j &gt; 1 </a:t>
            </a:r>
            <a:r>
              <a:rPr lang="en-GB" sz="1800" dirty="0">
                <a:solidFill>
                  <a:srgbClr val="3366CC"/>
                </a:solidFill>
              </a:rPr>
              <a:t>AND</a:t>
            </a:r>
            <a:r>
              <a:rPr lang="en-GB" sz="1800" dirty="0"/>
              <a:t>  </a:t>
            </a:r>
            <a:r>
              <a:rPr lang="en-GB" sz="1800" dirty="0" err="1"/>
              <a:t>CurValue</a:t>
            </a:r>
            <a:r>
              <a:rPr lang="en-GB" sz="1800" dirty="0"/>
              <a:t> &lt; </a:t>
            </a:r>
            <a:r>
              <a:rPr lang="en-GB" sz="1800" dirty="0" err="1"/>
              <a:t>Arr</a:t>
            </a:r>
            <a:r>
              <a:rPr lang="en-GB" sz="1800" dirty="0"/>
              <a:t>[j-1]</a:t>
            </a:r>
          </a:p>
          <a:p>
            <a:pPr defTabSz="540000">
              <a:spcBef>
                <a:spcPts val="600"/>
              </a:spcBef>
            </a:pPr>
            <a:r>
              <a:rPr lang="en-GB" sz="1800" dirty="0"/>
              <a:t>		</a:t>
            </a:r>
            <a:r>
              <a:rPr lang="en-GB" sz="1800" dirty="0" err="1"/>
              <a:t>Arr</a:t>
            </a:r>
            <a:r>
              <a:rPr lang="en-GB" sz="1800" dirty="0"/>
              <a:t>[j] = </a:t>
            </a:r>
            <a:r>
              <a:rPr lang="en-GB" sz="1800" dirty="0" err="1"/>
              <a:t>Arr</a:t>
            </a:r>
            <a:r>
              <a:rPr lang="en-GB" sz="1800" dirty="0"/>
              <a:t>[j-1]</a:t>
            </a:r>
          </a:p>
          <a:p>
            <a:pPr defTabSz="540000">
              <a:spcBef>
                <a:spcPts val="600"/>
              </a:spcBef>
            </a:pPr>
            <a:r>
              <a:rPr lang="en-GB" sz="1800" dirty="0"/>
              <a:t>		j = j -1</a:t>
            </a:r>
          </a:p>
          <a:p>
            <a:pPr defTabSz="540000">
              <a:spcBef>
                <a:spcPts val="600"/>
              </a:spcBef>
            </a:pPr>
            <a:r>
              <a:rPr lang="en-GB" sz="1800" dirty="0"/>
              <a:t>	</a:t>
            </a:r>
            <a:r>
              <a:rPr lang="en-GB" sz="1800" dirty="0">
                <a:solidFill>
                  <a:srgbClr val="3366CC"/>
                </a:solidFill>
              </a:rPr>
              <a:t>ENDWHILE</a:t>
            </a:r>
          </a:p>
          <a:p>
            <a:pPr defTabSz="540000">
              <a:spcBef>
                <a:spcPts val="600"/>
              </a:spcBef>
            </a:pPr>
            <a:r>
              <a:rPr lang="en-GB" sz="1800" dirty="0"/>
              <a:t>	</a:t>
            </a:r>
            <a:r>
              <a:rPr lang="en-GB" sz="1800" dirty="0" err="1"/>
              <a:t>Arr</a:t>
            </a:r>
            <a:r>
              <a:rPr lang="en-GB" sz="1800" dirty="0"/>
              <a:t>[j] = </a:t>
            </a:r>
            <a:r>
              <a:rPr lang="en-GB" sz="1800" dirty="0" err="1"/>
              <a:t>CurValue</a:t>
            </a:r>
            <a:endParaRPr lang="en-GB" sz="1800" dirty="0"/>
          </a:p>
          <a:p>
            <a:pPr defTabSz="540000">
              <a:spcBef>
                <a:spcPts val="600"/>
              </a:spcBef>
            </a:pPr>
            <a:r>
              <a:rPr lang="en-GB" sz="1800" dirty="0">
                <a:solidFill>
                  <a:srgbClr val="3366CC"/>
                </a:solidFill>
              </a:rPr>
              <a:t>ENDFOR</a:t>
            </a:r>
          </a:p>
        </p:txBody>
      </p:sp>
      <p:grpSp>
        <p:nvGrpSpPr>
          <p:cNvPr id="59" name="组合 58"/>
          <p:cNvGrpSpPr/>
          <p:nvPr/>
        </p:nvGrpSpPr>
        <p:grpSpPr>
          <a:xfrm>
            <a:off x="1314133" y="2807896"/>
            <a:ext cx="2495867" cy="400110"/>
            <a:chOff x="1136373" y="1965246"/>
            <a:chExt cx="2495867" cy="400110"/>
          </a:xfrm>
        </p:grpSpPr>
        <p:sp>
          <p:nvSpPr>
            <p:cNvPr id="60" name="矩形 59"/>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1" name="矩形 60"/>
            <p:cNvSpPr/>
            <p:nvPr/>
          </p:nvSpPr>
          <p:spPr bwMode="auto">
            <a:xfrm>
              <a:off x="1430454" y="2001029"/>
              <a:ext cx="25890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sp>
        <p:nvSpPr>
          <p:cNvPr id="62" name="矩形 61"/>
          <p:cNvSpPr/>
          <p:nvPr/>
        </p:nvSpPr>
        <p:spPr>
          <a:xfrm>
            <a:off x="513389" y="3096909"/>
            <a:ext cx="675861" cy="400110"/>
          </a:xfrm>
          <a:prstGeom prst="rect">
            <a:avLst/>
          </a:prstGeom>
        </p:spPr>
        <p:txBody>
          <a:bodyPr wrap="square">
            <a:spAutoFit/>
          </a:bodyPr>
          <a:lstStyle/>
          <a:p>
            <a:r>
              <a:rPr lang="en-GB" dirty="0" err="1" smtClean="0"/>
              <a:t>i</a:t>
            </a:r>
            <a:r>
              <a:rPr lang="en-GB" dirty="0" smtClean="0"/>
              <a:t> = 2</a:t>
            </a:r>
            <a:endParaRPr lang="en-GB" dirty="0"/>
          </a:p>
        </p:txBody>
      </p:sp>
      <p:grpSp>
        <p:nvGrpSpPr>
          <p:cNvPr id="63" name="组合 62"/>
          <p:cNvGrpSpPr/>
          <p:nvPr/>
        </p:nvGrpSpPr>
        <p:grpSpPr>
          <a:xfrm>
            <a:off x="1314133" y="3285781"/>
            <a:ext cx="2495867" cy="400110"/>
            <a:chOff x="1136373" y="1965246"/>
            <a:chExt cx="2495867" cy="400110"/>
          </a:xfrm>
        </p:grpSpPr>
        <p:sp>
          <p:nvSpPr>
            <p:cNvPr id="66" name="矩形 65"/>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6,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bwMode="auto">
            <a:xfrm>
              <a:off x="1689358" y="2001029"/>
              <a:ext cx="264902"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68" name="组合 67"/>
          <p:cNvGrpSpPr/>
          <p:nvPr/>
        </p:nvGrpSpPr>
        <p:grpSpPr>
          <a:xfrm>
            <a:off x="1314133" y="3763666"/>
            <a:ext cx="2495867" cy="400110"/>
            <a:chOff x="1136373" y="1965246"/>
            <a:chExt cx="2495867" cy="400110"/>
          </a:xfrm>
        </p:grpSpPr>
        <p:sp>
          <p:nvSpPr>
            <p:cNvPr id="69" name="矩形 68"/>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5, 6, 1, 8, 7, 2, 4</a:t>
              </a:r>
              <a:r>
                <a:rPr lang="en-GB" dirty="0">
                  <a:solidFill>
                    <a:srgbClr val="000000"/>
                  </a:solidFill>
                  <a:latin typeface="Times New Roman" panose="02020603050405020304" pitchFamily="18" charset="0"/>
                </a:rPr>
                <a:t> </a:t>
              </a:r>
              <a:endParaRPr lang="en-GB" dirty="0"/>
            </a:p>
          </p:txBody>
        </p:sp>
        <p:sp>
          <p:nvSpPr>
            <p:cNvPr id="70" name="矩形 69"/>
            <p:cNvSpPr/>
            <p:nvPr/>
          </p:nvSpPr>
          <p:spPr bwMode="auto">
            <a:xfrm>
              <a:off x="1921644" y="2001029"/>
              <a:ext cx="287719"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1" name="组合 70"/>
          <p:cNvGrpSpPr/>
          <p:nvPr/>
        </p:nvGrpSpPr>
        <p:grpSpPr>
          <a:xfrm>
            <a:off x="1314133" y="4241551"/>
            <a:ext cx="2495867" cy="400110"/>
            <a:chOff x="1136373" y="1965246"/>
            <a:chExt cx="2495867" cy="400110"/>
          </a:xfrm>
        </p:grpSpPr>
        <p:sp>
          <p:nvSpPr>
            <p:cNvPr id="72" name="矩形 71"/>
            <p:cNvSpPr/>
            <p:nvPr/>
          </p:nvSpPr>
          <p:spPr>
            <a:xfrm>
              <a:off x="1136373" y="196524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3, 5, 6, 8, 7, 2, 4</a:t>
              </a:r>
              <a:r>
                <a:rPr lang="en-GB" dirty="0">
                  <a:solidFill>
                    <a:srgbClr val="000000"/>
                  </a:solidFill>
                  <a:latin typeface="Times New Roman" panose="02020603050405020304" pitchFamily="18" charset="0"/>
                </a:rPr>
                <a:t> </a:t>
              </a:r>
              <a:endParaRPr lang="en-GB" dirty="0"/>
            </a:p>
          </p:txBody>
        </p:sp>
        <p:sp>
          <p:nvSpPr>
            <p:cNvPr id="73" name="矩形 72"/>
            <p:cNvSpPr/>
            <p:nvPr/>
          </p:nvSpPr>
          <p:spPr bwMode="auto">
            <a:xfrm>
              <a:off x="2208822" y="2001029"/>
              <a:ext cx="240661"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5" name="组合 74"/>
          <p:cNvGrpSpPr/>
          <p:nvPr/>
        </p:nvGrpSpPr>
        <p:grpSpPr>
          <a:xfrm>
            <a:off x="1314132" y="4719436"/>
            <a:ext cx="2495867" cy="400110"/>
            <a:chOff x="1136373" y="1965246"/>
            <a:chExt cx="2495867" cy="400110"/>
          </a:xfrm>
        </p:grpSpPr>
        <p:sp>
          <p:nvSpPr>
            <p:cNvPr id="76" name="矩形 75"/>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 2, 4</a:t>
              </a:r>
              <a:r>
                <a:rPr lang="en-GB" dirty="0">
                  <a:solidFill>
                    <a:srgbClr val="000000"/>
                  </a:solidFill>
                  <a:latin typeface="Times New Roman" panose="02020603050405020304" pitchFamily="18" charset="0"/>
                </a:rPr>
                <a:t> </a:t>
              </a:r>
              <a:endParaRPr lang="en-GB" dirty="0"/>
            </a:p>
          </p:txBody>
        </p:sp>
        <p:sp>
          <p:nvSpPr>
            <p:cNvPr id="77" name="矩形 76"/>
            <p:cNvSpPr/>
            <p:nvPr/>
          </p:nvSpPr>
          <p:spPr bwMode="auto">
            <a:xfrm>
              <a:off x="2448987" y="2001029"/>
              <a:ext cx="26885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78" name="组合 77"/>
          <p:cNvGrpSpPr/>
          <p:nvPr/>
        </p:nvGrpSpPr>
        <p:grpSpPr>
          <a:xfrm>
            <a:off x="1316416" y="5675206"/>
            <a:ext cx="2495867" cy="400110"/>
            <a:chOff x="1136373" y="1965246"/>
            <a:chExt cx="2495867" cy="400110"/>
          </a:xfrm>
        </p:grpSpPr>
        <p:sp>
          <p:nvSpPr>
            <p:cNvPr id="79" name="矩形 78"/>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3, 5, 6, 7, 8, 4</a:t>
              </a:r>
              <a:r>
                <a:rPr lang="en-GB" dirty="0">
                  <a:solidFill>
                    <a:srgbClr val="000000"/>
                  </a:solidFill>
                  <a:latin typeface="Times New Roman" panose="02020603050405020304" pitchFamily="18" charset="0"/>
                </a:rPr>
                <a:t> </a:t>
              </a:r>
              <a:endParaRPr lang="en-GB" dirty="0"/>
            </a:p>
          </p:txBody>
        </p:sp>
        <p:sp>
          <p:nvSpPr>
            <p:cNvPr id="80" name="矩形 79"/>
            <p:cNvSpPr/>
            <p:nvPr/>
          </p:nvSpPr>
          <p:spPr bwMode="auto">
            <a:xfrm>
              <a:off x="2945737" y="2001029"/>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grpSp>
        <p:nvGrpSpPr>
          <p:cNvPr id="84" name="组合 83"/>
          <p:cNvGrpSpPr/>
          <p:nvPr/>
        </p:nvGrpSpPr>
        <p:grpSpPr>
          <a:xfrm>
            <a:off x="1314131" y="5197321"/>
            <a:ext cx="2495867" cy="400110"/>
            <a:chOff x="1136373" y="1965246"/>
            <a:chExt cx="2495867" cy="400110"/>
          </a:xfrm>
        </p:grpSpPr>
        <p:sp>
          <p:nvSpPr>
            <p:cNvPr id="99" name="矩形 98"/>
            <p:cNvSpPr/>
            <p:nvPr/>
          </p:nvSpPr>
          <p:spPr>
            <a:xfrm>
              <a:off x="1136373" y="196524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2, 4</a:t>
              </a:r>
              <a:r>
                <a:rPr lang="en-GB" dirty="0">
                  <a:solidFill>
                    <a:srgbClr val="000000"/>
                  </a:solidFill>
                  <a:latin typeface="Times New Roman" panose="02020603050405020304" pitchFamily="18" charset="0"/>
                </a:rPr>
                <a:t> </a:t>
              </a:r>
              <a:endParaRPr lang="en-GB" dirty="0"/>
            </a:p>
          </p:txBody>
        </p:sp>
        <p:sp>
          <p:nvSpPr>
            <p:cNvPr id="101" name="矩形 100"/>
            <p:cNvSpPr/>
            <p:nvPr/>
          </p:nvSpPr>
          <p:spPr bwMode="auto">
            <a:xfrm>
              <a:off x="2694576" y="2001029"/>
              <a:ext cx="24958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grpSp>
      <p:sp>
        <p:nvSpPr>
          <p:cNvPr id="102" name="矩形 101"/>
          <p:cNvSpPr/>
          <p:nvPr/>
        </p:nvSpPr>
        <p:spPr>
          <a:xfrm>
            <a:off x="506620" y="3594346"/>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03" name="矩形 102"/>
          <p:cNvSpPr/>
          <p:nvPr/>
        </p:nvSpPr>
        <p:spPr>
          <a:xfrm>
            <a:off x="525926" y="4091783"/>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04" name="矩形 103"/>
          <p:cNvSpPr/>
          <p:nvPr/>
        </p:nvSpPr>
        <p:spPr>
          <a:xfrm>
            <a:off x="544366" y="458922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05" name="矩形 104"/>
          <p:cNvSpPr/>
          <p:nvPr/>
        </p:nvSpPr>
        <p:spPr>
          <a:xfrm>
            <a:off x="569272" y="5086657"/>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06" name="矩形 105"/>
          <p:cNvSpPr/>
          <p:nvPr/>
        </p:nvSpPr>
        <p:spPr>
          <a:xfrm>
            <a:off x="598211" y="5584094"/>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17" name="矩形 116"/>
          <p:cNvSpPr/>
          <p:nvPr/>
        </p:nvSpPr>
        <p:spPr>
          <a:xfrm>
            <a:off x="1313829" y="6153090"/>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1, 2, 3,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5, 6, 7, 8</a:t>
            </a:r>
            <a:r>
              <a:rPr lang="en-GB" dirty="0">
                <a:solidFill>
                  <a:srgbClr val="000000"/>
                </a:solidFill>
                <a:latin typeface="Times New Roman" panose="02020603050405020304" pitchFamily="18" charset="0"/>
              </a:rPr>
              <a:t> </a:t>
            </a:r>
            <a:endParaRPr lang="en-GB" dirty="0"/>
          </a:p>
        </p:txBody>
      </p:sp>
      <p:sp>
        <p:nvSpPr>
          <p:cNvPr id="119" name="矩形 118"/>
          <p:cNvSpPr/>
          <p:nvPr/>
        </p:nvSpPr>
        <p:spPr>
          <a:xfrm>
            <a:off x="610375" y="6081531"/>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1" name="左大括号 10"/>
          <p:cNvSpPr/>
          <p:nvPr/>
        </p:nvSpPr>
        <p:spPr bwMode="auto">
          <a:xfrm>
            <a:off x="1222222" y="30079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0" name="左大括号 119"/>
          <p:cNvSpPr/>
          <p:nvPr/>
        </p:nvSpPr>
        <p:spPr bwMode="auto">
          <a:xfrm>
            <a:off x="1228991" y="35124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1" name="左大括号 120"/>
          <p:cNvSpPr/>
          <p:nvPr/>
        </p:nvSpPr>
        <p:spPr bwMode="auto">
          <a:xfrm>
            <a:off x="1228991" y="401690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2" name="左大括号 121"/>
          <p:cNvSpPr/>
          <p:nvPr/>
        </p:nvSpPr>
        <p:spPr bwMode="auto">
          <a:xfrm>
            <a:off x="1219200" y="452137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3" name="左大括号 122"/>
          <p:cNvSpPr/>
          <p:nvPr/>
        </p:nvSpPr>
        <p:spPr bwMode="auto">
          <a:xfrm>
            <a:off x="1242539" y="50258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4" name="左大括号 123"/>
          <p:cNvSpPr/>
          <p:nvPr/>
        </p:nvSpPr>
        <p:spPr bwMode="auto">
          <a:xfrm>
            <a:off x="1241990" y="55303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5" name="左大括号 124"/>
          <p:cNvSpPr/>
          <p:nvPr/>
        </p:nvSpPr>
        <p:spPr bwMode="auto">
          <a:xfrm>
            <a:off x="1269583" y="6034800"/>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6" name="矩形 125"/>
          <p:cNvSpPr/>
          <p:nvPr/>
        </p:nvSpPr>
        <p:spPr bwMode="auto">
          <a:xfrm>
            <a:off x="1353931" y="2891046"/>
            <a:ext cx="211071" cy="255322"/>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7" name="矩形 126"/>
          <p:cNvSpPr/>
          <p:nvPr/>
        </p:nvSpPr>
        <p:spPr bwMode="auto">
          <a:xfrm>
            <a:off x="1358074" y="3367719"/>
            <a:ext cx="465834" cy="22662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8" name="矩形 127"/>
          <p:cNvSpPr/>
          <p:nvPr/>
        </p:nvSpPr>
        <p:spPr bwMode="auto">
          <a:xfrm>
            <a:off x="1372845" y="3852072"/>
            <a:ext cx="667848" cy="23971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9" name="矩形 128"/>
          <p:cNvSpPr/>
          <p:nvPr/>
        </p:nvSpPr>
        <p:spPr bwMode="auto">
          <a:xfrm>
            <a:off x="1400079" y="4323704"/>
            <a:ext cx="914154" cy="2540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0" name="矩形 129"/>
          <p:cNvSpPr/>
          <p:nvPr/>
        </p:nvSpPr>
        <p:spPr bwMode="auto">
          <a:xfrm>
            <a:off x="1375642" y="4803799"/>
            <a:ext cx="1193400" cy="282858"/>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1" name="矩形 130"/>
          <p:cNvSpPr/>
          <p:nvPr/>
        </p:nvSpPr>
        <p:spPr bwMode="auto">
          <a:xfrm>
            <a:off x="1368320" y="5255946"/>
            <a:ext cx="1449825" cy="314245"/>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2" name="矩形 131"/>
          <p:cNvSpPr/>
          <p:nvPr/>
        </p:nvSpPr>
        <p:spPr bwMode="auto">
          <a:xfrm>
            <a:off x="1383072" y="5718398"/>
            <a:ext cx="1676052" cy="3296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3" name="矩形 132"/>
          <p:cNvSpPr/>
          <p:nvPr/>
        </p:nvSpPr>
        <p:spPr bwMode="auto">
          <a:xfrm>
            <a:off x="1397488" y="6153090"/>
            <a:ext cx="2031512" cy="32855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4" name="Rectangle 3"/>
          <p:cNvSpPr txBox="1">
            <a:spLocks noChangeArrowheads="1"/>
          </p:cNvSpPr>
          <p:nvPr/>
        </p:nvSpPr>
        <p:spPr bwMode="auto">
          <a:xfrm>
            <a:off x="7238999" y="3046175"/>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sp>
        <p:nvSpPr>
          <p:cNvPr id="135" name="右大括号 134"/>
          <p:cNvSpPr/>
          <p:nvPr/>
        </p:nvSpPr>
        <p:spPr bwMode="auto">
          <a:xfrm rot="16200000">
            <a:off x="7886628" y="2818149"/>
            <a:ext cx="304943" cy="1764185"/>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46" name="矩形 145"/>
          <p:cNvSpPr/>
          <p:nvPr/>
        </p:nvSpPr>
        <p:spPr>
          <a:xfrm>
            <a:off x="4595550" y="5984204"/>
            <a:ext cx="42672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maintains a sorted sub-array, and repetitively inserts new elements into </a:t>
            </a:r>
            <a:r>
              <a:rPr lang="en-GB" dirty="0" smtClean="0">
                <a:latin typeface="Times New Roman" panose="02020603050405020304" pitchFamily="18" charset="0"/>
                <a:cs typeface="Times New Roman" panose="02020603050405020304" pitchFamily="18" charset="0"/>
              </a:rPr>
              <a:t>it</a:t>
            </a:r>
            <a:r>
              <a:rPr lang="en-GB"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5092225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Selection</a:t>
            </a:r>
            <a:endParaRPr lang="en-US" altLang="zh-CN" dirty="0">
              <a:solidFill>
                <a:prstClr val="white"/>
              </a:solidFill>
            </a:endParaRPr>
          </a:p>
        </p:txBody>
      </p:sp>
      <p:sp>
        <p:nvSpPr>
          <p:cNvPr id="31" name="矩形 30"/>
          <p:cNvSpPr/>
          <p:nvPr/>
        </p:nvSpPr>
        <p:spPr>
          <a:xfrm>
            <a:off x="4881756" y="1295400"/>
            <a:ext cx="4243118"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smtClean="0">
                <a:solidFill>
                  <a:srgbClr val="3366CC"/>
                </a:solidFill>
              </a:rPr>
              <a:t>FOR</a:t>
            </a:r>
            <a:r>
              <a:rPr lang="en-GB" sz="1800" dirty="0" smtClean="0">
                <a:solidFill>
                  <a:schemeClr val="tx1"/>
                </a:solidFill>
              </a:rPr>
              <a:t>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N-1</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a:t>
            </a:r>
            <a:r>
              <a:rPr lang="en-GB" sz="1800" dirty="0" err="1">
                <a:solidFill>
                  <a:schemeClr val="tx1"/>
                </a:solidFill>
              </a:rPr>
              <a:t>i</a:t>
            </a:r>
            <a:endParaRPr lang="en-GB" sz="1800" dirty="0">
              <a:solidFill>
                <a:schemeClr val="tx1"/>
              </a:solidFill>
            </a:endParaRPr>
          </a:p>
          <a:p>
            <a:pPr defTabSz="540000">
              <a:spcBef>
                <a:spcPts val="600"/>
              </a:spcBef>
            </a:pPr>
            <a:r>
              <a:rPr lang="en-GB" sz="1800" dirty="0">
                <a:solidFill>
                  <a:schemeClr val="tx1"/>
                </a:solidFill>
              </a:rPr>
              <a:t>	</a:t>
            </a:r>
            <a:r>
              <a:rPr lang="en-GB" sz="1800" b="1" dirty="0">
                <a:solidFill>
                  <a:srgbClr val="3366CC"/>
                </a:solidFill>
              </a:rPr>
              <a:t>FOR</a:t>
            </a:r>
            <a:r>
              <a:rPr lang="en-GB" sz="1800" dirty="0">
                <a:solidFill>
                  <a:srgbClr val="3366CC"/>
                </a:solidFill>
              </a:rPr>
              <a:t> </a:t>
            </a:r>
            <a:r>
              <a:rPr lang="en-GB" sz="1800" dirty="0">
                <a:solidFill>
                  <a:schemeClr val="tx1"/>
                </a:solidFill>
              </a:rPr>
              <a:t>j = </a:t>
            </a:r>
            <a:r>
              <a:rPr lang="en-GB" sz="1800" dirty="0" err="1">
                <a:solidFill>
                  <a:schemeClr val="tx1"/>
                </a:solidFill>
              </a:rPr>
              <a:t>i</a:t>
            </a:r>
            <a:r>
              <a:rPr lang="en-GB" sz="1800" dirty="0">
                <a:solidFill>
                  <a:schemeClr val="tx1"/>
                </a:solidFill>
              </a:rPr>
              <a:t> + 1 </a:t>
            </a:r>
            <a:r>
              <a:rPr lang="en-GB" sz="1800" b="1" dirty="0">
                <a:solidFill>
                  <a:srgbClr val="3366CC"/>
                </a:solidFill>
              </a:rPr>
              <a:t>TO</a:t>
            </a:r>
            <a:r>
              <a:rPr lang="en-GB" sz="1800" dirty="0">
                <a:solidFill>
                  <a:schemeClr val="tx1"/>
                </a:solidFill>
              </a:rPr>
              <a:t> N </a:t>
            </a:r>
          </a:p>
          <a:p>
            <a:pPr defTabSz="540000">
              <a:spcBef>
                <a:spcPts val="600"/>
              </a:spcBef>
            </a:pPr>
            <a:r>
              <a:rPr lang="en-GB" sz="1800" dirty="0">
                <a:solidFill>
                  <a:schemeClr val="tx1"/>
                </a:solidFill>
              </a:rPr>
              <a:t>		</a:t>
            </a:r>
            <a:r>
              <a:rPr lang="en-GB" sz="1800" b="1" dirty="0">
                <a:solidFill>
                  <a:srgbClr val="3366CC"/>
                </a:solidFill>
              </a:rPr>
              <a:t>IF</a:t>
            </a: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a:solidFill>
                  <a:schemeClr val="tx1"/>
                </a:solidFill>
              </a:rPr>
              <a:t>j] &lt;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solidFill>
                  <a:schemeClr val="tx1"/>
                </a:solidFill>
              </a:rPr>
              <a:t>MinSub</a:t>
            </a:r>
            <a:r>
              <a:rPr lang="en-GB" sz="1800" dirty="0">
                <a:solidFill>
                  <a:schemeClr val="tx1"/>
                </a:solidFill>
              </a:rPr>
              <a:t> = j</a:t>
            </a:r>
          </a:p>
          <a:p>
            <a:pPr defTabSz="540000">
              <a:spcBef>
                <a:spcPts val="600"/>
              </a:spcBef>
            </a:pPr>
            <a:r>
              <a:rPr lang="en-GB" sz="1800" dirty="0">
                <a:solidFill>
                  <a:schemeClr val="tx1"/>
                </a:solidFill>
              </a:rPr>
              <a:t>		</a:t>
            </a:r>
            <a:r>
              <a:rPr lang="en-GB" sz="1800" b="1" dirty="0">
                <a:solidFill>
                  <a:srgbClr val="3366CC"/>
                </a:solidFill>
              </a:rPr>
              <a:t>ENDIF</a:t>
            </a:r>
          </a:p>
          <a:p>
            <a:pPr defTabSz="540000">
              <a:spcBef>
                <a:spcPts val="600"/>
              </a:spcBef>
            </a:pPr>
            <a:r>
              <a:rPr lang="en-GB" sz="1800" dirty="0">
                <a:solidFill>
                  <a:schemeClr val="tx1"/>
                </a:solidFill>
              </a:rPr>
              <a:t>	</a:t>
            </a:r>
            <a:r>
              <a:rPr lang="en-GB" sz="1800" b="1" dirty="0">
                <a:solidFill>
                  <a:srgbClr val="3366CC"/>
                </a:solidFill>
              </a:rPr>
              <a:t>ENDFOR</a:t>
            </a:r>
          </a:p>
          <a:p>
            <a:pPr defTabSz="540000">
              <a:spcBef>
                <a:spcPts val="600"/>
              </a:spcBef>
            </a:pPr>
            <a:r>
              <a:rPr lang="en-GB" sz="1800" dirty="0">
                <a:solidFill>
                  <a:schemeClr val="tx1"/>
                </a:solidFill>
              </a:rPr>
              <a:t>	Temp = </a:t>
            </a:r>
            <a:r>
              <a:rPr lang="en-GB" sz="1800" dirty="0" err="1"/>
              <a:t>Arr</a:t>
            </a:r>
            <a:r>
              <a:rPr lang="en-GB" sz="1800" dirty="0"/>
              <a:t> </a:t>
            </a:r>
            <a:r>
              <a:rPr lang="en-GB" sz="1800" dirty="0" smtClean="0">
                <a:solidFill>
                  <a:schemeClr val="tx1"/>
                </a:solidFill>
              </a:rPr>
              <a:t>[</a:t>
            </a:r>
            <a:r>
              <a:rPr lang="en-GB" sz="1800" dirty="0" err="1">
                <a:solidFill>
                  <a:schemeClr val="tx1"/>
                </a:solidFill>
              </a:rPr>
              <a:t>i</a:t>
            </a:r>
            <a:r>
              <a:rPr lang="en-GB" sz="1800" dirty="0">
                <a:solidFill>
                  <a:schemeClr val="tx1"/>
                </a:solidFill>
              </a:rPr>
              <a:t>]</a:t>
            </a:r>
          </a:p>
          <a:p>
            <a:pPr defTabSz="540000">
              <a:spcBef>
                <a:spcPts val="600"/>
              </a:spcBef>
            </a:pP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err="1">
                <a:solidFill>
                  <a:schemeClr val="tx1"/>
                </a:solidFill>
              </a:rPr>
              <a:t>i</a:t>
            </a:r>
            <a:r>
              <a:rPr lang="en-GB" sz="1800" dirty="0">
                <a:solidFill>
                  <a:schemeClr val="tx1"/>
                </a:solidFill>
              </a:rPr>
              <a:t>] =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a:t>
            </a:r>
          </a:p>
          <a:p>
            <a:pPr defTabSz="540000">
              <a:spcBef>
                <a:spcPts val="600"/>
              </a:spcBef>
            </a:pPr>
            <a:r>
              <a:rPr lang="en-GB" sz="1800" dirty="0">
                <a:solidFill>
                  <a:schemeClr val="tx1"/>
                </a:solidFill>
              </a:rPr>
              <a:t>	</a:t>
            </a:r>
            <a:r>
              <a:rPr lang="en-GB" sz="1800" dirty="0" err="1"/>
              <a:t>Arr</a:t>
            </a:r>
            <a:r>
              <a:rPr lang="en-GB" sz="1800" dirty="0"/>
              <a:t> </a:t>
            </a:r>
            <a:r>
              <a:rPr lang="en-GB" sz="1800" dirty="0" smtClean="0">
                <a:solidFill>
                  <a:schemeClr val="tx1"/>
                </a:solidFill>
              </a:rPr>
              <a:t>[</a:t>
            </a:r>
            <a:r>
              <a:rPr lang="en-GB" sz="1800" dirty="0" err="1">
                <a:solidFill>
                  <a:schemeClr val="tx1"/>
                </a:solidFill>
              </a:rPr>
              <a:t>MinSub</a:t>
            </a:r>
            <a:r>
              <a:rPr lang="en-GB" sz="1800" dirty="0">
                <a:solidFill>
                  <a:schemeClr val="tx1"/>
                </a:solidFill>
              </a:rPr>
              <a:t>] = Temp</a:t>
            </a:r>
          </a:p>
          <a:p>
            <a:pPr defTabSz="540000">
              <a:spcBef>
                <a:spcPts val="600"/>
              </a:spcBef>
            </a:pPr>
            <a:r>
              <a:rPr lang="en-GB" sz="1800" b="1" dirty="0">
                <a:solidFill>
                  <a:srgbClr val="3366CC"/>
                </a:solidFill>
              </a:rPr>
              <a:t>ENDFOR</a:t>
            </a:r>
          </a:p>
        </p:txBody>
      </p:sp>
      <p:sp>
        <p:nvSpPr>
          <p:cNvPr id="77" name="右大括号 76"/>
          <p:cNvSpPr/>
          <p:nvPr/>
        </p:nvSpPr>
        <p:spPr bwMode="auto">
          <a:xfrm>
            <a:off x="7620000" y="4519007"/>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7976462" y="4605321"/>
            <a:ext cx="111901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pic>
        <p:nvPicPr>
          <p:cNvPr id="52" name="Picture 5" descr="http://upload.wikimedia.org/wikipedia/commons/9/94/Selection-Sort-Animation.gif"/>
          <p:cNvPicPr>
            <a:picLocks noChangeAspect="1" noChangeArrowheads="1" noCrop="1"/>
          </p:cNvPicPr>
          <p:nvPr/>
        </p:nvPicPr>
        <p:blipFill>
          <a:blip r:embed="rId3" cstate="print"/>
          <a:srcRect/>
          <a:stretch>
            <a:fillRect/>
          </a:stretch>
        </p:blipFill>
        <p:spPr bwMode="auto">
          <a:xfrm>
            <a:off x="3616655" y="1817667"/>
            <a:ext cx="952500" cy="3533776"/>
          </a:xfrm>
          <a:prstGeom prst="rect">
            <a:avLst/>
          </a:prstGeom>
          <a:noFill/>
        </p:spPr>
      </p:pic>
      <p:sp>
        <p:nvSpPr>
          <p:cNvPr id="53" name="矩形 52"/>
          <p:cNvSpPr/>
          <p:nvPr/>
        </p:nvSpPr>
        <p:spPr>
          <a:xfrm>
            <a:off x="2655452" y="5789322"/>
            <a:ext cx="2226304" cy="923330"/>
          </a:xfrm>
          <a:prstGeom prst="rect">
            <a:avLst/>
          </a:prstGeom>
        </p:spPr>
        <p:txBody>
          <a:bodyPr wrap="square">
            <a:spAutoFit/>
          </a:bodyPr>
          <a:lstStyle/>
          <a:p>
            <a:pPr>
              <a:spcBef>
                <a:spcPts val="0"/>
              </a:spcBef>
            </a:pPr>
            <a:r>
              <a:rPr lang="en-US" altLang="zh-CN" sz="1800" dirty="0" smtClean="0">
                <a:solidFill>
                  <a:srgbClr val="FF0000"/>
                </a:solidFill>
              </a:rPr>
              <a:t>Red</a:t>
            </a:r>
            <a:r>
              <a:rPr lang="en-US" altLang="zh-CN" sz="1800" dirty="0" smtClean="0"/>
              <a:t> is current min. </a:t>
            </a:r>
          </a:p>
          <a:p>
            <a:pPr>
              <a:spcBef>
                <a:spcPts val="0"/>
              </a:spcBef>
            </a:pPr>
            <a:r>
              <a:rPr lang="en-US" altLang="zh-CN" sz="1800" dirty="0" smtClean="0">
                <a:solidFill>
                  <a:srgbClr val="FFFF00"/>
                </a:solidFill>
                <a:effectLst>
                  <a:outerShdw blurRad="38100" dist="38100" dir="2700000" algn="tl">
                    <a:srgbClr val="000000">
                      <a:alpha val="43137"/>
                    </a:srgbClr>
                  </a:outerShdw>
                </a:effectLst>
              </a:rPr>
              <a:t>Yellow</a:t>
            </a:r>
            <a:r>
              <a:rPr lang="en-US" altLang="zh-CN" sz="1800" dirty="0" smtClean="0">
                <a:effectLst>
                  <a:outerShdw blurRad="38100" dist="38100" dir="2700000" algn="tl">
                    <a:srgbClr val="000000">
                      <a:alpha val="43137"/>
                    </a:srgbClr>
                  </a:outerShdw>
                </a:effectLst>
              </a:rPr>
              <a:t> </a:t>
            </a:r>
            <a:r>
              <a:rPr lang="en-US" altLang="zh-CN" sz="1800" dirty="0" smtClean="0"/>
              <a:t>is sorted list. </a:t>
            </a:r>
          </a:p>
          <a:p>
            <a:pPr>
              <a:spcBef>
                <a:spcPts val="0"/>
              </a:spcBef>
            </a:pPr>
            <a:r>
              <a:rPr lang="en-US" altLang="zh-CN" sz="1800" dirty="0" smtClean="0">
                <a:solidFill>
                  <a:srgbClr val="3366FF"/>
                </a:solidFill>
              </a:rPr>
              <a:t>Blue</a:t>
            </a:r>
            <a:r>
              <a:rPr lang="en-US" altLang="zh-CN" sz="1800" dirty="0" smtClean="0"/>
              <a:t> is current item.</a:t>
            </a:r>
            <a:endParaRPr lang="zh-CN" altLang="en-US" sz="1800" dirty="0"/>
          </a:p>
        </p:txBody>
      </p:sp>
      <p:sp>
        <p:nvSpPr>
          <p:cNvPr id="57" name="矩形 56"/>
          <p:cNvSpPr/>
          <p:nvPr/>
        </p:nvSpPr>
        <p:spPr>
          <a:xfrm>
            <a:off x="79342" y="1736879"/>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9" name="矩形 58"/>
          <p:cNvSpPr/>
          <p:nvPr/>
        </p:nvSpPr>
        <p:spPr>
          <a:xfrm>
            <a:off x="797434" y="1600200"/>
            <a:ext cx="2848580" cy="400110"/>
          </a:xfrm>
          <a:prstGeom prst="rect">
            <a:avLst/>
          </a:prstGeom>
        </p:spPr>
        <p:txBody>
          <a:bodyPr wrap="square">
            <a:spAutoFit/>
          </a:bodyPr>
          <a:lstStyle/>
          <a:p>
            <a:r>
              <a:rPr lang="en-GB" dirty="0">
                <a:solidFill>
                  <a:srgbClr val="000000"/>
                </a:solidFill>
                <a:latin typeface="Times New Roman" panose="02020603050405020304" pitchFamily="18" charset="0"/>
              </a:rPr>
              <a:t>8</a:t>
            </a:r>
            <a:r>
              <a:rPr lang="en-GB" dirty="0" smtClean="0">
                <a:solidFill>
                  <a:srgbClr val="000000"/>
                </a:solidFill>
                <a:latin typeface="Times New Roman" panose="02020603050405020304" pitchFamily="18" charset="0"/>
              </a:rPr>
              <a:t>, 5, 2, 6, 9, 3, 1, 4, 0, 7</a:t>
            </a:r>
            <a:r>
              <a:rPr lang="en-GB" dirty="0">
                <a:solidFill>
                  <a:srgbClr val="000000"/>
                </a:solidFill>
                <a:latin typeface="Times New Roman" panose="02020603050405020304" pitchFamily="18" charset="0"/>
              </a:rPr>
              <a:t> </a:t>
            </a:r>
            <a:endParaRPr lang="en-GB" dirty="0"/>
          </a:p>
        </p:txBody>
      </p:sp>
      <p:sp>
        <p:nvSpPr>
          <p:cNvPr id="124" name="矩形 123"/>
          <p:cNvSpPr/>
          <p:nvPr/>
        </p:nvSpPr>
        <p:spPr>
          <a:xfrm>
            <a:off x="797434" y="2000903"/>
            <a:ext cx="2848580"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0</a:t>
            </a:r>
            <a:r>
              <a:rPr lang="en-GB" dirty="0" smtClean="0">
                <a:solidFill>
                  <a:srgbClr val="000000"/>
                </a:solidFill>
                <a:latin typeface="Times New Roman" panose="02020603050405020304" pitchFamily="18" charset="0"/>
              </a:rPr>
              <a:t>, 5, 2, 6, 9, 3, 1, 4,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a:t>
            </a:r>
            <a:r>
              <a:rPr lang="en-GB" dirty="0">
                <a:solidFill>
                  <a:srgbClr val="000000"/>
                </a:solidFill>
                <a:latin typeface="Times New Roman" panose="02020603050405020304" pitchFamily="18" charset="0"/>
              </a:rPr>
              <a:t> </a:t>
            </a:r>
            <a:endParaRPr lang="en-GB" dirty="0"/>
          </a:p>
        </p:txBody>
      </p:sp>
      <p:sp>
        <p:nvSpPr>
          <p:cNvPr id="140" name="矩形 139"/>
          <p:cNvSpPr/>
          <p:nvPr/>
        </p:nvSpPr>
        <p:spPr>
          <a:xfrm>
            <a:off x="797434" y="2401606"/>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a:t>
            </a:r>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2, 6, 9, 3,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4, 8, 7</a:t>
            </a:r>
            <a:r>
              <a:rPr lang="en-GB" dirty="0">
                <a:solidFill>
                  <a:srgbClr val="000000"/>
                </a:solidFill>
                <a:latin typeface="Times New Roman" panose="02020603050405020304" pitchFamily="18" charset="0"/>
              </a:rPr>
              <a:t> </a:t>
            </a:r>
            <a:endParaRPr lang="en-GB" dirty="0"/>
          </a:p>
        </p:txBody>
      </p:sp>
      <p:sp>
        <p:nvSpPr>
          <p:cNvPr id="144" name="矩形 143"/>
          <p:cNvSpPr/>
          <p:nvPr/>
        </p:nvSpPr>
        <p:spPr>
          <a:xfrm>
            <a:off x="797434" y="2802309"/>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6, 9, 3, 5, 4, 8, 7</a:t>
            </a:r>
            <a:r>
              <a:rPr lang="en-GB" dirty="0">
                <a:solidFill>
                  <a:srgbClr val="000000"/>
                </a:solidFill>
                <a:latin typeface="Times New Roman" panose="02020603050405020304" pitchFamily="18" charset="0"/>
              </a:rPr>
              <a:t> </a:t>
            </a:r>
            <a:endParaRPr lang="en-GB" dirty="0"/>
          </a:p>
        </p:txBody>
      </p:sp>
      <p:sp>
        <p:nvSpPr>
          <p:cNvPr id="145" name="矩形 144"/>
          <p:cNvSpPr/>
          <p:nvPr/>
        </p:nvSpPr>
        <p:spPr>
          <a:xfrm>
            <a:off x="797434" y="3203012"/>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9,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5, 4, 8, 7</a:t>
            </a:r>
            <a:r>
              <a:rPr lang="en-GB" dirty="0">
                <a:solidFill>
                  <a:srgbClr val="000000"/>
                </a:solidFill>
                <a:latin typeface="Times New Roman" panose="02020603050405020304" pitchFamily="18" charset="0"/>
              </a:rPr>
              <a:t> </a:t>
            </a:r>
            <a:endParaRPr lang="en-GB" dirty="0"/>
          </a:p>
        </p:txBody>
      </p:sp>
      <p:sp>
        <p:nvSpPr>
          <p:cNvPr id="146" name="矩形 145"/>
          <p:cNvSpPr/>
          <p:nvPr/>
        </p:nvSpPr>
        <p:spPr>
          <a:xfrm>
            <a:off x="797434" y="360371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6</a:t>
            </a:r>
            <a:r>
              <a:rPr lang="en-GB" dirty="0" smtClean="0">
                <a:solidFill>
                  <a:srgbClr val="000000"/>
                </a:solidFill>
                <a:latin typeface="Times New Roman" panose="02020603050405020304" pitchFamily="18" charset="0"/>
              </a:rPr>
              <a:t>, 5, </a:t>
            </a:r>
            <a:r>
              <a:rPr lang="en-GB" dirty="0" smtClean="0">
                <a:solidFill>
                  <a:srgbClr val="FF0000"/>
                </a:solidFill>
                <a:latin typeface="Times New Roman" panose="02020603050405020304" pitchFamily="18" charset="0"/>
              </a:rPr>
              <a:t>9</a:t>
            </a:r>
            <a:r>
              <a:rPr lang="en-GB" dirty="0" smtClean="0">
                <a:solidFill>
                  <a:srgbClr val="000000"/>
                </a:solidFill>
                <a:latin typeface="Times New Roman" panose="02020603050405020304" pitchFamily="18" charset="0"/>
              </a:rPr>
              <a:t>, 8, 7</a:t>
            </a:r>
            <a:r>
              <a:rPr lang="en-GB" dirty="0">
                <a:solidFill>
                  <a:srgbClr val="000000"/>
                </a:solidFill>
                <a:latin typeface="Times New Roman" panose="02020603050405020304" pitchFamily="18" charset="0"/>
              </a:rPr>
              <a:t> </a:t>
            </a:r>
            <a:endParaRPr lang="en-GB" dirty="0"/>
          </a:p>
        </p:txBody>
      </p:sp>
      <p:sp>
        <p:nvSpPr>
          <p:cNvPr id="147" name="矩形 146"/>
          <p:cNvSpPr/>
          <p:nvPr/>
        </p:nvSpPr>
        <p:spPr>
          <a:xfrm>
            <a:off x="797434" y="4004418"/>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8" name="矩形 147"/>
          <p:cNvSpPr/>
          <p:nvPr/>
        </p:nvSpPr>
        <p:spPr>
          <a:xfrm>
            <a:off x="797434" y="4405121"/>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a:t>
            </a:r>
            <a:r>
              <a:rPr lang="en-GB" dirty="0" smtClean="0">
                <a:solidFill>
                  <a:srgbClr val="FF0000"/>
                </a:solidFill>
                <a:latin typeface="Times New Roman" panose="02020603050405020304" pitchFamily="18" charset="0"/>
              </a:rPr>
              <a:t>6</a:t>
            </a:r>
            <a:r>
              <a:rPr lang="en-GB" dirty="0" smtClean="0">
                <a:solidFill>
                  <a:srgbClr val="000000"/>
                </a:solidFill>
                <a:latin typeface="Times New Roman" panose="02020603050405020304" pitchFamily="18" charset="0"/>
              </a:rPr>
              <a:t>, 9, 8, 7</a:t>
            </a:r>
            <a:r>
              <a:rPr lang="en-GB" dirty="0">
                <a:solidFill>
                  <a:srgbClr val="000000"/>
                </a:solidFill>
                <a:latin typeface="Times New Roman" panose="02020603050405020304" pitchFamily="18" charset="0"/>
              </a:rPr>
              <a:t> </a:t>
            </a:r>
            <a:endParaRPr lang="en-GB" dirty="0"/>
          </a:p>
        </p:txBody>
      </p:sp>
      <p:sp>
        <p:nvSpPr>
          <p:cNvPr id="149" name="矩形 148"/>
          <p:cNvSpPr/>
          <p:nvPr/>
        </p:nvSpPr>
        <p:spPr>
          <a:xfrm>
            <a:off x="797434" y="4805825"/>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a:t>
            </a:r>
            <a:r>
              <a:rPr lang="en-GB" dirty="0" smtClean="0">
                <a:solidFill>
                  <a:srgbClr val="FF0000"/>
                </a:solidFill>
                <a:latin typeface="Times New Roman" panose="02020603050405020304" pitchFamily="18" charset="0"/>
              </a:rPr>
              <a:t>9</a:t>
            </a:r>
            <a:r>
              <a:rPr lang="en-GB" dirty="0">
                <a:solidFill>
                  <a:srgbClr val="000000"/>
                </a:solidFill>
                <a:latin typeface="Times New Roman" panose="02020603050405020304" pitchFamily="18" charset="0"/>
              </a:rPr>
              <a:t> </a:t>
            </a:r>
            <a:endParaRPr lang="en-GB" dirty="0"/>
          </a:p>
        </p:txBody>
      </p:sp>
      <p:sp>
        <p:nvSpPr>
          <p:cNvPr id="152" name="矩形 151"/>
          <p:cNvSpPr/>
          <p:nvPr/>
        </p:nvSpPr>
        <p:spPr>
          <a:xfrm>
            <a:off x="79342" y="2153590"/>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153" name="矩形 152"/>
          <p:cNvSpPr/>
          <p:nvPr/>
        </p:nvSpPr>
        <p:spPr>
          <a:xfrm>
            <a:off x="79342" y="2570301"/>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54" name="矩形 153"/>
          <p:cNvSpPr/>
          <p:nvPr/>
        </p:nvSpPr>
        <p:spPr>
          <a:xfrm>
            <a:off x="79342" y="2987012"/>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55" name="矩形 154"/>
          <p:cNvSpPr/>
          <p:nvPr/>
        </p:nvSpPr>
        <p:spPr>
          <a:xfrm>
            <a:off x="79342" y="3403723"/>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57" name="矩形 156"/>
          <p:cNvSpPr/>
          <p:nvPr/>
        </p:nvSpPr>
        <p:spPr>
          <a:xfrm>
            <a:off x="79342" y="3820434"/>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58" name="矩形 157"/>
          <p:cNvSpPr/>
          <p:nvPr/>
        </p:nvSpPr>
        <p:spPr>
          <a:xfrm>
            <a:off x="79342" y="4237145"/>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59" name="矩形 158"/>
          <p:cNvSpPr/>
          <p:nvPr/>
        </p:nvSpPr>
        <p:spPr>
          <a:xfrm>
            <a:off x="79342" y="4653856"/>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60" name="矩形 159"/>
          <p:cNvSpPr/>
          <p:nvPr/>
        </p:nvSpPr>
        <p:spPr>
          <a:xfrm>
            <a:off x="79342" y="5070569"/>
            <a:ext cx="675861" cy="400110"/>
          </a:xfrm>
          <a:prstGeom prst="rect">
            <a:avLst/>
          </a:prstGeom>
        </p:spPr>
        <p:txBody>
          <a:bodyPr wrap="square">
            <a:spAutoFit/>
          </a:bodyPr>
          <a:lstStyle/>
          <a:p>
            <a:r>
              <a:rPr lang="en-GB" dirty="0" err="1" smtClean="0"/>
              <a:t>i</a:t>
            </a:r>
            <a:r>
              <a:rPr lang="en-GB" dirty="0" smtClean="0"/>
              <a:t> = 9</a:t>
            </a:r>
            <a:endParaRPr lang="en-GB" dirty="0"/>
          </a:p>
        </p:txBody>
      </p:sp>
      <p:sp>
        <p:nvSpPr>
          <p:cNvPr id="161" name="双括号 160"/>
          <p:cNvSpPr/>
          <p:nvPr/>
        </p:nvSpPr>
        <p:spPr bwMode="auto">
          <a:xfrm>
            <a:off x="816735" y="2023693"/>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2" name="双括号 161"/>
          <p:cNvSpPr/>
          <p:nvPr/>
        </p:nvSpPr>
        <p:spPr bwMode="auto">
          <a:xfrm>
            <a:off x="816734" y="2428737"/>
            <a:ext cx="4818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3" name="双括号 162"/>
          <p:cNvSpPr/>
          <p:nvPr/>
        </p:nvSpPr>
        <p:spPr bwMode="auto">
          <a:xfrm>
            <a:off x="829039" y="2838204"/>
            <a:ext cx="69810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4" name="双括号 163"/>
          <p:cNvSpPr/>
          <p:nvPr/>
        </p:nvSpPr>
        <p:spPr bwMode="auto">
          <a:xfrm>
            <a:off x="845116" y="3229561"/>
            <a:ext cx="98682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5" name="双括号 164"/>
          <p:cNvSpPr/>
          <p:nvPr/>
        </p:nvSpPr>
        <p:spPr bwMode="auto">
          <a:xfrm>
            <a:off x="854326" y="3630264"/>
            <a:ext cx="120621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6" name="矩形 165"/>
          <p:cNvSpPr/>
          <p:nvPr/>
        </p:nvSpPr>
        <p:spPr>
          <a:xfrm>
            <a:off x="803139" y="5187367"/>
            <a:ext cx="284858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0, 1, </a:t>
            </a:r>
            <a:r>
              <a:rPr lang="en-GB" dirty="0" smtClean="0">
                <a:latin typeface="Times New Roman" panose="02020603050405020304" pitchFamily="18" charset="0"/>
              </a:rPr>
              <a:t>2</a:t>
            </a:r>
            <a:r>
              <a:rPr lang="en-GB" dirty="0" smtClean="0">
                <a:solidFill>
                  <a:srgbClr val="000000"/>
                </a:solidFill>
                <a:latin typeface="Times New Roman" panose="02020603050405020304" pitchFamily="18" charset="0"/>
              </a:rPr>
              <a:t>, </a:t>
            </a:r>
            <a:r>
              <a:rPr lang="en-GB" dirty="0" smtClean="0">
                <a:latin typeface="Times New Roman" panose="02020603050405020304" pitchFamily="18" charset="0"/>
              </a:rPr>
              <a:t>3</a:t>
            </a:r>
            <a:r>
              <a:rPr lang="en-GB" dirty="0" smtClean="0">
                <a:solidFill>
                  <a:srgbClr val="000000"/>
                </a:solidFill>
                <a:latin typeface="Times New Roman" panose="02020603050405020304" pitchFamily="18" charset="0"/>
              </a:rPr>
              <a:t>, 4, </a:t>
            </a:r>
            <a:r>
              <a:rPr lang="en-GB" dirty="0" smtClean="0">
                <a:latin typeface="Times New Roman" panose="02020603050405020304" pitchFamily="18" charset="0"/>
              </a:rPr>
              <a:t>5</a:t>
            </a:r>
            <a:r>
              <a:rPr lang="en-GB" dirty="0" smtClean="0">
                <a:solidFill>
                  <a:srgbClr val="000000"/>
                </a:solidFill>
                <a:latin typeface="Times New Roman" panose="02020603050405020304" pitchFamily="18" charset="0"/>
              </a:rPr>
              <a:t>, 6, </a:t>
            </a:r>
            <a:r>
              <a:rPr lang="en-GB" dirty="0" smtClean="0">
                <a:latin typeface="Times New Roman" panose="02020603050405020304" pitchFamily="18" charset="0"/>
              </a:rPr>
              <a:t>7, </a:t>
            </a:r>
            <a:r>
              <a:rPr lang="en-GB" dirty="0" smtClean="0">
                <a:solidFill>
                  <a:srgbClr val="FF0000"/>
                </a:solidFill>
                <a:latin typeface="Times New Roman" panose="02020603050405020304" pitchFamily="18" charset="0"/>
              </a:rPr>
              <a:t>8</a:t>
            </a:r>
            <a:r>
              <a:rPr lang="en-GB" dirty="0" smtClean="0">
                <a:latin typeface="Times New Roman" panose="02020603050405020304" pitchFamily="18" charset="0"/>
              </a:rPr>
              <a:t>, 9</a:t>
            </a:r>
            <a:r>
              <a:rPr lang="en-GB" dirty="0">
                <a:latin typeface="Times New Roman" panose="02020603050405020304" pitchFamily="18" charset="0"/>
              </a:rPr>
              <a:t> </a:t>
            </a:r>
            <a:endParaRPr lang="en-GB" dirty="0"/>
          </a:p>
        </p:txBody>
      </p:sp>
      <p:sp>
        <p:nvSpPr>
          <p:cNvPr id="167" name="双括号 166"/>
          <p:cNvSpPr/>
          <p:nvPr/>
        </p:nvSpPr>
        <p:spPr bwMode="auto">
          <a:xfrm>
            <a:off x="854327" y="4046086"/>
            <a:ext cx="1434816"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8" name="双括号 167"/>
          <p:cNvSpPr/>
          <p:nvPr/>
        </p:nvSpPr>
        <p:spPr bwMode="auto">
          <a:xfrm>
            <a:off x="854328" y="4460171"/>
            <a:ext cx="173961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69" name="双括号 168"/>
          <p:cNvSpPr/>
          <p:nvPr/>
        </p:nvSpPr>
        <p:spPr bwMode="auto">
          <a:xfrm>
            <a:off x="860953" y="4876189"/>
            <a:ext cx="194640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0" name="双括号 169"/>
          <p:cNvSpPr/>
          <p:nvPr/>
        </p:nvSpPr>
        <p:spPr bwMode="auto">
          <a:xfrm>
            <a:off x="854326" y="5256374"/>
            <a:ext cx="2227467"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1" name="双大括号 170"/>
          <p:cNvSpPr/>
          <p:nvPr/>
        </p:nvSpPr>
        <p:spPr bwMode="auto">
          <a:xfrm>
            <a:off x="791796" y="1604480"/>
            <a:ext cx="257050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2" name="双大括号 171"/>
          <p:cNvSpPr/>
          <p:nvPr/>
        </p:nvSpPr>
        <p:spPr bwMode="auto">
          <a:xfrm>
            <a:off x="1092380" y="1974258"/>
            <a:ext cx="226991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3" name="双大括号 172"/>
          <p:cNvSpPr/>
          <p:nvPr/>
        </p:nvSpPr>
        <p:spPr bwMode="auto">
          <a:xfrm>
            <a:off x="1347057" y="2412209"/>
            <a:ext cx="20152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4" name="双大括号 173"/>
          <p:cNvSpPr/>
          <p:nvPr/>
        </p:nvSpPr>
        <p:spPr bwMode="auto">
          <a:xfrm>
            <a:off x="1602427" y="2815794"/>
            <a:ext cx="175987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5" name="双大括号 174"/>
          <p:cNvSpPr/>
          <p:nvPr/>
        </p:nvSpPr>
        <p:spPr bwMode="auto">
          <a:xfrm>
            <a:off x="1847410" y="3183258"/>
            <a:ext cx="151488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6" name="双大括号 175"/>
          <p:cNvSpPr/>
          <p:nvPr/>
        </p:nvSpPr>
        <p:spPr bwMode="auto">
          <a:xfrm>
            <a:off x="2102772" y="3620597"/>
            <a:ext cx="1259526"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7" name="双大括号 176"/>
          <p:cNvSpPr/>
          <p:nvPr/>
        </p:nvSpPr>
        <p:spPr bwMode="auto">
          <a:xfrm>
            <a:off x="2346036" y="4024261"/>
            <a:ext cx="1016262"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8" name="双大括号 177"/>
          <p:cNvSpPr/>
          <p:nvPr/>
        </p:nvSpPr>
        <p:spPr bwMode="auto">
          <a:xfrm>
            <a:off x="2610857" y="4416826"/>
            <a:ext cx="751441"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79" name="双大括号 178"/>
          <p:cNvSpPr/>
          <p:nvPr/>
        </p:nvSpPr>
        <p:spPr bwMode="auto">
          <a:xfrm>
            <a:off x="2849592" y="4820807"/>
            <a:ext cx="562548" cy="360668"/>
          </a:xfrm>
          <a:prstGeom prst="bracePair">
            <a:avLst/>
          </a:prstGeom>
          <a:no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83" name="Rectangle 3"/>
          <p:cNvSpPr txBox="1">
            <a:spLocks noChangeArrowheads="1"/>
          </p:cNvSpPr>
          <p:nvPr/>
        </p:nvSpPr>
        <p:spPr bwMode="auto">
          <a:xfrm>
            <a:off x="7620000" y="2567799"/>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84" name="肘形连接符 183"/>
          <p:cNvCxnSpPr/>
          <p:nvPr/>
        </p:nvCxnSpPr>
        <p:spPr bwMode="auto">
          <a:xfrm rot="5400000" flipH="1" flipV="1">
            <a:off x="8453285" y="3048137"/>
            <a:ext cx="239461" cy="229631"/>
          </a:xfrm>
          <a:prstGeom prst="bentConnector3">
            <a:avLst>
              <a:gd name="adj1" fmla="val 2268"/>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矩形 49"/>
          <p:cNvSpPr/>
          <p:nvPr/>
        </p:nvSpPr>
        <p:spPr>
          <a:xfrm>
            <a:off x="4862475" y="6004915"/>
            <a:ext cx="426239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pick up the smallest element and put it into the right position</a:t>
            </a:r>
          </a:p>
        </p:txBody>
      </p:sp>
    </p:spTree>
    <p:extLst>
      <p:ext uri="{BB962C8B-B14F-4D97-AF65-F5344CB8AC3E}">
        <p14:creationId xmlns:p14="http://schemas.microsoft.com/office/powerpoint/2010/main" val="28241369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3" descr="http://upload.wikimedia.org/wikipedia/commons/c/c8/Bubble-sort-example-300px.gif"/>
          <p:cNvPicPr>
            <a:picLocks noChangeAspect="1" noChangeArrowheads="1" noCrop="1"/>
          </p:cNvPicPr>
          <p:nvPr/>
        </p:nvPicPr>
        <p:blipFill>
          <a:blip r:embed="rId3" cstate="print"/>
          <a:srcRect/>
          <a:stretch>
            <a:fillRect/>
          </a:stretch>
        </p:blipFill>
        <p:spPr bwMode="auto">
          <a:xfrm>
            <a:off x="762000" y="1390650"/>
            <a:ext cx="2857500" cy="1714500"/>
          </a:xfrm>
          <a:prstGeom prst="rect">
            <a:avLst/>
          </a:prstGeom>
          <a:noFill/>
        </p:spPr>
      </p:pic>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Bubble</a:t>
            </a:r>
            <a:endParaRPr lang="en-US" altLang="zh-CN" dirty="0">
              <a:solidFill>
                <a:prstClr val="white"/>
              </a:solidFill>
            </a:endParaRPr>
          </a:p>
        </p:txBody>
      </p:sp>
      <p:sp>
        <p:nvSpPr>
          <p:cNvPr id="31" name="矩形 30"/>
          <p:cNvSpPr/>
          <p:nvPr/>
        </p:nvSpPr>
        <p:spPr>
          <a:xfrm>
            <a:off x="4572000" y="1752600"/>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a:t>N = </a:t>
            </a:r>
            <a:r>
              <a:rPr lang="en-GB" sz="1800" dirty="0" smtClean="0"/>
              <a:t>LENGTH(</a:t>
            </a:r>
            <a:r>
              <a:rPr lang="en-GB" sz="1800" dirty="0" err="1"/>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a:t>Arr</a:t>
            </a:r>
            <a:r>
              <a:rPr lang="en-GB" sz="1800" dirty="0"/>
              <a:t> </a:t>
            </a:r>
            <a:r>
              <a:rPr lang="en-GB" sz="1800" dirty="0" smtClean="0"/>
              <a:t>[</a:t>
            </a:r>
            <a:r>
              <a:rPr lang="en-GB" sz="1800" dirty="0"/>
              <a:t>j] &gt;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Temp = </a:t>
            </a:r>
            <a:r>
              <a:rPr lang="en-GB" sz="1800" dirty="0" err="1"/>
              <a:t>Arr</a:t>
            </a:r>
            <a:r>
              <a:rPr lang="en-GB" sz="1800" dirty="0"/>
              <a:t> </a:t>
            </a:r>
            <a:r>
              <a:rPr lang="en-GB" sz="1800" dirty="0" smtClean="0"/>
              <a:t>[</a:t>
            </a:r>
            <a:r>
              <a:rPr lang="en-GB" sz="1800" dirty="0"/>
              <a:t>j]</a:t>
            </a:r>
          </a:p>
          <a:p>
            <a:pPr defTabSz="540000">
              <a:spcBef>
                <a:spcPts val="600"/>
              </a:spcBef>
            </a:pPr>
            <a:r>
              <a:rPr lang="en-GB" sz="1800" dirty="0"/>
              <a:t>			</a:t>
            </a:r>
            <a:r>
              <a:rPr lang="en-GB" sz="1800" dirty="0" err="1"/>
              <a:t>Arr</a:t>
            </a:r>
            <a:r>
              <a:rPr lang="en-GB" sz="1800" dirty="0"/>
              <a:t> </a:t>
            </a:r>
            <a:r>
              <a:rPr lang="en-GB" sz="1800" dirty="0" smtClean="0"/>
              <a:t>[</a:t>
            </a:r>
            <a:r>
              <a:rPr lang="en-GB" sz="1800" dirty="0"/>
              <a:t>j] =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a:t>
            </a:r>
            <a:r>
              <a:rPr lang="en-GB" sz="1800" dirty="0" err="1"/>
              <a:t>Arr</a:t>
            </a:r>
            <a:r>
              <a:rPr lang="en-GB" sz="1800" dirty="0"/>
              <a:t> </a:t>
            </a:r>
            <a:r>
              <a:rPr lang="en-GB" sz="1800" dirty="0" smtClean="0"/>
              <a:t>[</a:t>
            </a:r>
            <a:r>
              <a:rPr lang="en-GB" sz="1800" dirty="0"/>
              <a:t>j+1]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77" name="右大括号 76"/>
          <p:cNvSpPr/>
          <p:nvPr/>
        </p:nvSpPr>
        <p:spPr bwMode="auto">
          <a:xfrm>
            <a:off x="7944902" y="3555684"/>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9" name="Rectangle 3"/>
          <p:cNvSpPr txBox="1">
            <a:spLocks noChangeArrowheads="1"/>
          </p:cNvSpPr>
          <p:nvPr/>
        </p:nvSpPr>
        <p:spPr bwMode="auto">
          <a:xfrm>
            <a:off x="8173502" y="3673485"/>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51" name="矩形 50"/>
          <p:cNvSpPr/>
          <p:nvPr/>
        </p:nvSpPr>
        <p:spPr>
          <a:xfrm>
            <a:off x="161929" y="2590800"/>
            <a:ext cx="675861" cy="400110"/>
          </a:xfrm>
          <a:prstGeom prst="rect">
            <a:avLst/>
          </a:prstGeom>
        </p:spPr>
        <p:txBody>
          <a:bodyPr wrap="square">
            <a:spAutoFit/>
          </a:bodyPr>
          <a:lstStyle/>
          <a:p>
            <a:r>
              <a:rPr lang="en-GB" dirty="0" err="1" smtClean="0"/>
              <a:t>i</a:t>
            </a:r>
            <a:r>
              <a:rPr lang="en-GB" dirty="0" smtClean="0"/>
              <a:t> = 1</a:t>
            </a:r>
            <a:endParaRPr lang="en-GB" dirty="0"/>
          </a:p>
        </p:txBody>
      </p:sp>
      <p:sp>
        <p:nvSpPr>
          <p:cNvPr id="57" name="矩形 56"/>
          <p:cNvSpPr/>
          <p:nvPr/>
        </p:nvSpPr>
        <p:spPr>
          <a:xfrm>
            <a:off x="946572" y="2464810"/>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a:xfrm>
            <a:off x="946572" y="2885713"/>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5, 3, 1, 6, 7, 2, 4, 8</a:t>
            </a:r>
            <a:r>
              <a:rPr lang="en-GB" dirty="0">
                <a:solidFill>
                  <a:srgbClr val="000000"/>
                </a:solidFill>
                <a:latin typeface="Times New Roman" panose="02020603050405020304" pitchFamily="18" charset="0"/>
              </a:rPr>
              <a:t> </a:t>
            </a:r>
            <a:endParaRPr lang="en-GB" dirty="0"/>
          </a:p>
        </p:txBody>
      </p:sp>
      <p:sp>
        <p:nvSpPr>
          <p:cNvPr id="68" name="矩形 67"/>
          <p:cNvSpPr/>
          <p:nvPr/>
        </p:nvSpPr>
        <p:spPr>
          <a:xfrm>
            <a:off x="946572" y="3306616"/>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3, 1, 5, 6, 2, 4, 7, 8</a:t>
            </a:r>
            <a:r>
              <a:rPr lang="en-GB" dirty="0">
                <a:solidFill>
                  <a:srgbClr val="000000"/>
                </a:solidFill>
                <a:latin typeface="Times New Roman" panose="02020603050405020304" pitchFamily="18" charset="0"/>
              </a:rPr>
              <a:t> </a:t>
            </a:r>
            <a:endParaRPr lang="en-GB" dirty="0"/>
          </a:p>
        </p:txBody>
      </p:sp>
      <p:sp>
        <p:nvSpPr>
          <p:cNvPr id="69" name="矩形 68"/>
          <p:cNvSpPr/>
          <p:nvPr/>
        </p:nvSpPr>
        <p:spPr>
          <a:xfrm>
            <a:off x="946572" y="3727519"/>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1, 3, 5, 2, 4, 6, 7, 8</a:t>
            </a:r>
            <a:r>
              <a:rPr lang="en-GB" dirty="0">
                <a:solidFill>
                  <a:srgbClr val="000000"/>
                </a:solidFill>
                <a:latin typeface="Times New Roman" panose="02020603050405020304" pitchFamily="18" charset="0"/>
              </a:rPr>
              <a:t> </a:t>
            </a:r>
            <a:endParaRPr lang="en-GB" dirty="0"/>
          </a:p>
        </p:txBody>
      </p:sp>
      <p:sp>
        <p:nvSpPr>
          <p:cNvPr id="70" name="矩形 69"/>
          <p:cNvSpPr/>
          <p:nvPr/>
        </p:nvSpPr>
        <p:spPr>
          <a:xfrm>
            <a:off x="946572" y="4148422"/>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1, 3, 2, 4, 5, 6, 7, 8</a:t>
            </a:r>
            <a:r>
              <a:rPr lang="en-GB" dirty="0">
                <a:solidFill>
                  <a:srgbClr val="000000"/>
                </a:solidFill>
                <a:latin typeface="Times New Roman" panose="02020603050405020304" pitchFamily="18" charset="0"/>
              </a:rPr>
              <a:t> </a:t>
            </a:r>
            <a:endParaRPr lang="en-GB" dirty="0"/>
          </a:p>
        </p:txBody>
      </p:sp>
      <p:sp>
        <p:nvSpPr>
          <p:cNvPr id="72" name="矩形 71"/>
          <p:cNvSpPr/>
          <p:nvPr/>
        </p:nvSpPr>
        <p:spPr>
          <a:xfrm>
            <a:off x="946572" y="4569325"/>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3" name="矩形 72"/>
          <p:cNvSpPr/>
          <p:nvPr/>
        </p:nvSpPr>
        <p:spPr>
          <a:xfrm>
            <a:off x="946572" y="4990228"/>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4" name="矩形 73"/>
          <p:cNvSpPr/>
          <p:nvPr/>
        </p:nvSpPr>
        <p:spPr>
          <a:xfrm>
            <a:off x="946572" y="5411134"/>
            <a:ext cx="2619419" cy="400110"/>
          </a:xfrm>
          <a:prstGeom prst="rect">
            <a:avLst/>
          </a:prstGeom>
        </p:spPr>
        <p:txBody>
          <a:bodyPr wrap="square">
            <a:spAutoFit/>
          </a:bodyPr>
          <a:lstStyle/>
          <a:p>
            <a:pPr algn="dist"/>
            <a:r>
              <a:rPr lang="en-GB" dirty="0" smtClean="0">
                <a:solidFill>
                  <a:srgbClr val="000000"/>
                </a:solidFill>
                <a:latin typeface="Times New Roman" panose="02020603050405020304" pitchFamily="18" charset="0"/>
              </a:rPr>
              <a:t>1, 2, 3, 4, 5, 6, 7, 8</a:t>
            </a:r>
            <a:r>
              <a:rPr lang="en-GB" dirty="0">
                <a:solidFill>
                  <a:srgbClr val="000000"/>
                </a:solidFill>
                <a:latin typeface="Times New Roman" panose="02020603050405020304" pitchFamily="18" charset="0"/>
              </a:rPr>
              <a:t> </a:t>
            </a:r>
            <a:endParaRPr lang="en-GB" dirty="0"/>
          </a:p>
        </p:txBody>
      </p:sp>
      <p:sp>
        <p:nvSpPr>
          <p:cNvPr id="75" name="矩形 74"/>
          <p:cNvSpPr/>
          <p:nvPr/>
        </p:nvSpPr>
        <p:spPr>
          <a:xfrm>
            <a:off x="161929" y="3032115"/>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76" name="矩形 75"/>
          <p:cNvSpPr/>
          <p:nvPr/>
        </p:nvSpPr>
        <p:spPr>
          <a:xfrm>
            <a:off x="161929" y="3473430"/>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80" name="矩形 79"/>
          <p:cNvSpPr/>
          <p:nvPr/>
        </p:nvSpPr>
        <p:spPr>
          <a:xfrm>
            <a:off x="161929" y="3914745"/>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81" name="矩形 80"/>
          <p:cNvSpPr/>
          <p:nvPr/>
        </p:nvSpPr>
        <p:spPr>
          <a:xfrm>
            <a:off x="161929" y="435606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83" name="矩形 82"/>
          <p:cNvSpPr/>
          <p:nvPr/>
        </p:nvSpPr>
        <p:spPr>
          <a:xfrm>
            <a:off x="161929" y="4797375"/>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86" name="矩形 85"/>
          <p:cNvSpPr/>
          <p:nvPr/>
        </p:nvSpPr>
        <p:spPr>
          <a:xfrm>
            <a:off x="161929" y="5238690"/>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3" name="左大括号 2"/>
          <p:cNvSpPr/>
          <p:nvPr/>
        </p:nvSpPr>
        <p:spPr bwMode="auto">
          <a:xfrm>
            <a:off x="844386" y="2681766"/>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3" name="左大括号 92"/>
          <p:cNvSpPr/>
          <p:nvPr/>
        </p:nvSpPr>
        <p:spPr bwMode="auto">
          <a:xfrm>
            <a:off x="844386" y="3118725"/>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5" name="左大括号 94"/>
          <p:cNvSpPr/>
          <p:nvPr/>
        </p:nvSpPr>
        <p:spPr bwMode="auto">
          <a:xfrm>
            <a:off x="844386" y="3555684"/>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6" name="左大括号 95"/>
          <p:cNvSpPr/>
          <p:nvPr/>
        </p:nvSpPr>
        <p:spPr bwMode="auto">
          <a:xfrm>
            <a:off x="844386" y="3992643"/>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左大括号 98"/>
          <p:cNvSpPr/>
          <p:nvPr/>
        </p:nvSpPr>
        <p:spPr bwMode="auto">
          <a:xfrm>
            <a:off x="844386" y="4429602"/>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0" name="左大括号 99"/>
          <p:cNvSpPr/>
          <p:nvPr/>
        </p:nvSpPr>
        <p:spPr bwMode="auto">
          <a:xfrm>
            <a:off x="844386" y="4866561"/>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左大括号 101"/>
          <p:cNvSpPr/>
          <p:nvPr/>
        </p:nvSpPr>
        <p:spPr bwMode="auto">
          <a:xfrm>
            <a:off x="844386" y="5303520"/>
            <a:ext cx="146214" cy="292243"/>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3" name="双括号 102"/>
          <p:cNvSpPr/>
          <p:nvPr/>
        </p:nvSpPr>
        <p:spPr bwMode="auto">
          <a:xfrm>
            <a:off x="3212934" y="2869797"/>
            <a:ext cx="253208"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4" name="双括号 103"/>
          <p:cNvSpPr/>
          <p:nvPr/>
        </p:nvSpPr>
        <p:spPr bwMode="auto">
          <a:xfrm>
            <a:off x="2913758" y="3314411"/>
            <a:ext cx="552384"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5" name="双括号 104"/>
          <p:cNvSpPr/>
          <p:nvPr/>
        </p:nvSpPr>
        <p:spPr bwMode="auto">
          <a:xfrm>
            <a:off x="2629216" y="3723043"/>
            <a:ext cx="836925"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7" name="双括号 106"/>
          <p:cNvSpPr/>
          <p:nvPr/>
        </p:nvSpPr>
        <p:spPr bwMode="auto">
          <a:xfrm>
            <a:off x="2256281" y="4141349"/>
            <a:ext cx="1209860"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8" name="双括号 107"/>
          <p:cNvSpPr/>
          <p:nvPr/>
        </p:nvSpPr>
        <p:spPr bwMode="auto">
          <a:xfrm>
            <a:off x="1963841" y="4583343"/>
            <a:ext cx="150229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9" name="双括号 108"/>
          <p:cNvSpPr/>
          <p:nvPr/>
        </p:nvSpPr>
        <p:spPr bwMode="auto">
          <a:xfrm>
            <a:off x="1630420" y="5023979"/>
            <a:ext cx="1835719"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0" name="双括号 109"/>
          <p:cNvSpPr/>
          <p:nvPr/>
        </p:nvSpPr>
        <p:spPr bwMode="auto">
          <a:xfrm>
            <a:off x="1321195" y="5434935"/>
            <a:ext cx="2144943" cy="34701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6" name="Rectangle 3"/>
          <p:cNvSpPr txBox="1">
            <a:spLocks noChangeArrowheads="1"/>
          </p:cNvSpPr>
          <p:nvPr/>
        </p:nvSpPr>
        <p:spPr bwMode="auto">
          <a:xfrm>
            <a:off x="7354428" y="2750381"/>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117" name="肘形连接符 116"/>
          <p:cNvCxnSpPr>
            <a:endCxn id="116" idx="2"/>
          </p:cNvCxnSpPr>
          <p:nvPr/>
        </p:nvCxnSpPr>
        <p:spPr bwMode="auto">
          <a:xfrm flipV="1">
            <a:off x="7639614" y="3186397"/>
            <a:ext cx="400614" cy="193212"/>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矩形 40"/>
          <p:cNvSpPr/>
          <p:nvPr/>
        </p:nvSpPr>
        <p:spPr>
          <a:xfrm>
            <a:off x="4572000" y="5740409"/>
            <a:ext cx="425838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compares adjacent pairs of elements and swaps if necessary</a:t>
            </a:r>
          </a:p>
        </p:txBody>
      </p:sp>
    </p:spTree>
    <p:extLst>
      <p:ext uri="{BB962C8B-B14F-4D97-AF65-F5344CB8AC3E}">
        <p14:creationId xmlns:p14="http://schemas.microsoft.com/office/powerpoint/2010/main" val="3318293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Summary: 3 Basic Algorithms</a:t>
            </a:r>
            <a:endParaRPr lang="en-US" altLang="zh-CN" dirty="0">
              <a:solidFill>
                <a:prstClr val="white"/>
              </a:solidFill>
            </a:endParaRPr>
          </a:p>
        </p:txBody>
      </p:sp>
      <p:pic>
        <p:nvPicPr>
          <p:cNvPr id="8" name="Picture 4" descr="http://upload.wikimedia.org/wikipedia/commons/2/25/Insertion_sort_animation.gif"/>
          <p:cNvPicPr>
            <a:picLocks noChangeAspect="1" noChangeArrowheads="1"/>
          </p:cNvPicPr>
          <p:nvPr/>
        </p:nvPicPr>
        <p:blipFill>
          <a:blip r:embed="rId3" cstate="print"/>
          <a:srcRect/>
          <a:stretch>
            <a:fillRect/>
          </a:stretch>
        </p:blipFill>
        <p:spPr bwMode="auto">
          <a:xfrm>
            <a:off x="176835" y="1881459"/>
            <a:ext cx="2541929" cy="2151562"/>
          </a:xfrm>
          <a:prstGeom prst="rect">
            <a:avLst/>
          </a:prstGeom>
          <a:noFill/>
        </p:spPr>
      </p:pic>
      <p:pic>
        <p:nvPicPr>
          <p:cNvPr id="9" name="Picture 3" descr="Selection sort animation.gif"/>
          <p:cNvPicPr>
            <a:picLocks noChangeAspect="1" noChangeArrowheads="1" noCrop="1"/>
          </p:cNvPicPr>
          <p:nvPr/>
        </p:nvPicPr>
        <p:blipFill>
          <a:blip r:embed="rId4" cstate="print"/>
          <a:srcRect/>
          <a:stretch>
            <a:fillRect/>
          </a:stretch>
        </p:blipFill>
        <p:spPr bwMode="auto">
          <a:xfrm>
            <a:off x="3276600" y="1823221"/>
            <a:ext cx="2514600" cy="2209800"/>
          </a:xfrm>
          <a:prstGeom prst="rect">
            <a:avLst/>
          </a:prstGeom>
          <a:noFill/>
        </p:spPr>
      </p:pic>
      <p:pic>
        <p:nvPicPr>
          <p:cNvPr id="10" name="Picture 5" descr="http://upload.wikimedia.org/wikipedia/commons/3/37/Bubble_sort_animation.gif"/>
          <p:cNvPicPr>
            <a:picLocks noChangeAspect="1" noChangeArrowheads="1" noCrop="1"/>
          </p:cNvPicPr>
          <p:nvPr/>
        </p:nvPicPr>
        <p:blipFill>
          <a:blip r:embed="rId5" cstate="print"/>
          <a:srcRect/>
          <a:stretch>
            <a:fillRect/>
          </a:stretch>
        </p:blipFill>
        <p:spPr bwMode="auto">
          <a:xfrm>
            <a:off x="6248400" y="1775595"/>
            <a:ext cx="2667000" cy="2257426"/>
          </a:xfrm>
          <a:prstGeom prst="rect">
            <a:avLst/>
          </a:prstGeom>
          <a:noFill/>
        </p:spPr>
      </p:pic>
      <p:sp>
        <p:nvSpPr>
          <p:cNvPr id="11" name="Rectangle 3"/>
          <p:cNvSpPr txBox="1">
            <a:spLocks noChangeArrowheads="1"/>
          </p:cNvSpPr>
          <p:nvPr/>
        </p:nvSpPr>
        <p:spPr bwMode="auto">
          <a:xfrm>
            <a:off x="1690237" y="4311404"/>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 Sort</a:t>
            </a:r>
          </a:p>
        </p:txBody>
      </p:sp>
      <p:sp>
        <p:nvSpPr>
          <p:cNvPr id="12" name="Rectangle 3"/>
          <p:cNvSpPr txBox="1">
            <a:spLocks noChangeArrowheads="1"/>
          </p:cNvSpPr>
          <p:nvPr/>
        </p:nvSpPr>
        <p:spPr bwMode="auto">
          <a:xfrm>
            <a:off x="1690237" y="5206345"/>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 Sort</a:t>
            </a:r>
          </a:p>
        </p:txBody>
      </p:sp>
      <p:sp>
        <p:nvSpPr>
          <p:cNvPr id="13" name="Rectangle 3"/>
          <p:cNvSpPr txBox="1">
            <a:spLocks noChangeArrowheads="1"/>
          </p:cNvSpPr>
          <p:nvPr/>
        </p:nvSpPr>
        <p:spPr bwMode="auto">
          <a:xfrm>
            <a:off x="1690237" y="6055024"/>
            <a:ext cx="2377786" cy="446042"/>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Bubble Sort</a:t>
            </a:r>
          </a:p>
        </p:txBody>
      </p:sp>
      <p:sp>
        <p:nvSpPr>
          <p:cNvPr id="14" name="椭圆 13"/>
          <p:cNvSpPr/>
          <p:nvPr/>
        </p:nvSpPr>
        <p:spPr bwMode="auto">
          <a:xfrm>
            <a:off x="1097959" y="1345765"/>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A</a:t>
            </a:r>
            <a:endParaRPr lang="en-GB" dirty="0">
              <a:solidFill>
                <a:schemeClr val="bg1"/>
              </a:solidFill>
              <a:latin typeface="Arial" charset="0"/>
              <a:ea typeface="黑体" pitchFamily="2" charset="-122"/>
            </a:endParaRPr>
          </a:p>
        </p:txBody>
      </p:sp>
      <p:sp>
        <p:nvSpPr>
          <p:cNvPr id="15" name="椭圆 14"/>
          <p:cNvSpPr/>
          <p:nvPr/>
        </p:nvSpPr>
        <p:spPr bwMode="auto">
          <a:xfrm>
            <a:off x="4334711" y="1327851"/>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B</a:t>
            </a:r>
            <a:endParaRPr lang="en-GB" dirty="0">
              <a:solidFill>
                <a:schemeClr val="bg1"/>
              </a:solidFill>
              <a:latin typeface="Arial" charset="0"/>
              <a:ea typeface="黑体" pitchFamily="2" charset="-122"/>
            </a:endParaRPr>
          </a:p>
        </p:txBody>
      </p:sp>
      <p:sp>
        <p:nvSpPr>
          <p:cNvPr id="16" name="椭圆 15"/>
          <p:cNvSpPr/>
          <p:nvPr/>
        </p:nvSpPr>
        <p:spPr bwMode="auto">
          <a:xfrm>
            <a:off x="7557464" y="1298139"/>
            <a:ext cx="474577" cy="477456"/>
          </a:xfrm>
          <a:prstGeom prst="ellipse">
            <a:avLst/>
          </a:prstGeom>
          <a:ln>
            <a:headEnd type="none" w="med" len="med"/>
            <a:tailEnd type="none" w="med" len="med"/>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en-US" dirty="0" smtClean="0">
                <a:solidFill>
                  <a:schemeClr val="bg1"/>
                </a:solidFill>
                <a:latin typeface="Arial" charset="0"/>
                <a:ea typeface="黑体" pitchFamily="2" charset="-122"/>
              </a:rPr>
              <a:t>C</a:t>
            </a:r>
            <a:endParaRPr kumimoji="0" lang="en-GB" sz="2000" b="0" i="0" u="none" strike="noStrike" cap="none" normalizeH="0" baseline="0" dirty="0" smtClean="0">
              <a:ln>
                <a:noFill/>
              </a:ln>
              <a:solidFill>
                <a:schemeClr val="bg1"/>
              </a:solidFill>
              <a:effectLst/>
              <a:latin typeface="Arial" charset="0"/>
              <a:ea typeface="黑体" pitchFamily="2" charset="-122"/>
            </a:endParaRPr>
          </a:p>
        </p:txBody>
      </p:sp>
      <p:sp>
        <p:nvSpPr>
          <p:cNvPr id="19" name="矩形 18"/>
          <p:cNvSpPr/>
          <p:nvPr/>
        </p:nvSpPr>
        <p:spPr>
          <a:xfrm>
            <a:off x="3962400" y="4191000"/>
            <a:ext cx="42672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maintains a sorted sub-array, and repetitively inserts new elements into </a:t>
            </a:r>
            <a:r>
              <a:rPr lang="en-GB" dirty="0" smtClean="0">
                <a:latin typeface="Times New Roman" panose="02020603050405020304" pitchFamily="18" charset="0"/>
                <a:cs typeface="Times New Roman" panose="02020603050405020304" pitchFamily="18" charset="0"/>
              </a:rPr>
              <a:t>it</a:t>
            </a:r>
            <a:r>
              <a:rPr lang="en-GB" dirty="0">
                <a:latin typeface="Times New Roman" panose="02020603050405020304" pitchFamily="18" charset="0"/>
                <a:cs typeface="Times New Roman" panose="02020603050405020304" pitchFamily="18" charset="0"/>
              </a:rPr>
              <a:t> </a:t>
            </a:r>
          </a:p>
        </p:txBody>
      </p:sp>
      <p:sp>
        <p:nvSpPr>
          <p:cNvPr id="20" name="矩形 19"/>
          <p:cNvSpPr/>
          <p:nvPr/>
        </p:nvSpPr>
        <p:spPr>
          <a:xfrm>
            <a:off x="3967201" y="5072069"/>
            <a:ext cx="426239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pick up the smallest element and put it into the right position</a:t>
            </a:r>
          </a:p>
        </p:txBody>
      </p:sp>
      <p:sp>
        <p:nvSpPr>
          <p:cNvPr id="21" name="矩形 20"/>
          <p:cNvSpPr/>
          <p:nvPr/>
        </p:nvSpPr>
        <p:spPr>
          <a:xfrm>
            <a:off x="3962400" y="5964383"/>
            <a:ext cx="4258389"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latin typeface="Times New Roman" panose="02020603050405020304" pitchFamily="18" charset="0"/>
                <a:cs typeface="Times New Roman" panose="02020603050405020304" pitchFamily="18" charset="0"/>
              </a:rPr>
              <a:t>repetitively compares adjacent pairs of elements and swaps if necessary</a:t>
            </a:r>
          </a:p>
        </p:txBody>
      </p:sp>
    </p:spTree>
    <p:extLst>
      <p:ext uri="{BB962C8B-B14F-4D97-AF65-F5344CB8AC3E}">
        <p14:creationId xmlns:p14="http://schemas.microsoft.com/office/powerpoint/2010/main" val="1145362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endParaRPr lang="en-GB" dirty="0"/>
          </a:p>
        </p:txBody>
      </p:sp>
      <mc:AlternateContent xmlns:mc="http://schemas.openxmlformats.org/markup-compatibility/2006" xmlns:a14="http://schemas.microsoft.com/office/drawing/2010/main">
        <mc:Choice Requires="a14">
          <p:sp>
            <p:nvSpPr>
              <p:cNvPr id="10" name="矩形 9"/>
              <p:cNvSpPr/>
              <p:nvPr/>
            </p:nvSpPr>
            <p:spPr>
              <a:xfrm>
                <a:off x="395411" y="1504890"/>
                <a:ext cx="6987041" cy="400110"/>
              </a:xfrm>
              <a:prstGeom prst="rect">
                <a:avLst/>
              </a:prstGeom>
            </p:spPr>
            <p:txBody>
              <a:bodyPr wrap="none">
                <a:spAutoFit/>
              </a:bodyPr>
              <a:lstStyle/>
              <a:p>
                <a:r>
                  <a:rPr lang="en-GB" dirty="0" smtClean="0"/>
                  <a:t>In terms of the size of the array(N): Big O notation -</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b="0" i="1" smtClean="0">
                        <a:latin typeface="Cambria Math" panose="02040503050406030204" pitchFamily="18" charset="0"/>
                      </a:rPr>
                      <m:t>𝑁</m:t>
                    </m:r>
                    <m:r>
                      <a:rPr lang="en-US" i="1">
                        <a:latin typeface="Cambria Math" panose="02040503050406030204" pitchFamily="18" charset="0"/>
                      </a:rPr>
                      <m:t>))</m:t>
                    </m:r>
                  </m:oMath>
                </a14:m>
                <a:endParaRPr lang="en-GB" dirty="0"/>
              </a:p>
            </p:txBody>
          </p:sp>
        </mc:Choice>
        <mc:Fallback xmlns="">
          <p:sp>
            <p:nvSpPr>
              <p:cNvPr id="10" name="矩形 9"/>
              <p:cNvSpPr>
                <a:spLocks noRot="1" noChangeAspect="1" noMove="1" noResize="1" noEditPoints="1" noAdjustHandles="1" noChangeArrowheads="1" noChangeShapeType="1" noTextEdit="1"/>
              </p:cNvSpPr>
              <p:nvPr/>
            </p:nvSpPr>
            <p:spPr>
              <a:xfrm>
                <a:off x="395411" y="1504890"/>
                <a:ext cx="6987041" cy="400110"/>
              </a:xfrm>
              <a:prstGeom prst="rect">
                <a:avLst/>
              </a:prstGeom>
              <a:blipFill rotWithShape="0">
                <a:blip r:embed="rId3" cstate="print"/>
                <a:stretch>
                  <a:fillRect l="-960" t="-7576" b="-27273"/>
                </a:stretch>
              </a:blipFill>
            </p:spPr>
            <p:txBody>
              <a:bodyPr/>
              <a:lstStyle/>
              <a:p>
                <a:r>
                  <a:rPr lang="en-GB">
                    <a:noFill/>
                  </a:rPr>
                  <a:t> </a:t>
                </a:r>
              </a:p>
            </p:txBody>
          </p:sp>
        </mc:Fallback>
      </mc:AlternateContent>
      <p:sp>
        <p:nvSpPr>
          <p:cNvPr id="17" name="Rectangle 3"/>
          <p:cNvSpPr txBox="1">
            <a:spLocks noChangeArrowheads="1"/>
          </p:cNvSpPr>
          <p:nvPr/>
        </p:nvSpPr>
        <p:spPr bwMode="auto">
          <a:xfrm>
            <a:off x="224019" y="3333324"/>
            <a:ext cx="1299981"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18" name="Rectangle 3"/>
          <p:cNvSpPr txBox="1">
            <a:spLocks noChangeArrowheads="1"/>
          </p:cNvSpPr>
          <p:nvPr/>
        </p:nvSpPr>
        <p:spPr bwMode="auto">
          <a:xfrm>
            <a:off x="239052" y="4323924"/>
            <a:ext cx="1268926"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19" name="Rectangle 3"/>
          <p:cNvSpPr txBox="1">
            <a:spLocks noChangeArrowheads="1"/>
          </p:cNvSpPr>
          <p:nvPr/>
        </p:nvSpPr>
        <p:spPr bwMode="auto">
          <a:xfrm>
            <a:off x="239053" y="5314524"/>
            <a:ext cx="1268926" cy="8382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Bubble</a:t>
            </a:r>
          </a:p>
        </p:txBody>
      </p:sp>
      <p:graphicFrame>
        <p:nvGraphicFramePr>
          <p:cNvPr id="16" name="表格 15"/>
          <p:cNvGraphicFramePr>
            <a:graphicFrameLocks noGrp="1"/>
          </p:cNvGraphicFramePr>
          <p:nvPr>
            <p:extLst>
              <p:ext uri="{D42A27DB-BD31-4B8C-83A1-F6EECF244321}">
                <p14:modId xmlns:p14="http://schemas.microsoft.com/office/powerpoint/2010/main" val="769074080"/>
              </p:ext>
            </p:extLst>
          </p:nvPr>
        </p:nvGraphicFramePr>
        <p:xfrm>
          <a:off x="1479638" y="2089320"/>
          <a:ext cx="7315200" cy="4082880"/>
        </p:xfrm>
        <a:graphic>
          <a:graphicData uri="http://schemas.openxmlformats.org/drawingml/2006/table">
            <a:tbl>
              <a:tblPr firstRow="1" bandRow="1">
                <a:tableStyleId>{0505E3EF-67EA-436B-97B2-0124C06EBD24}</a:tableStyleId>
              </a:tblPr>
              <a:tblGrid>
                <a:gridCol w="1828800"/>
                <a:gridCol w="1828800"/>
                <a:gridCol w="2259301"/>
                <a:gridCol w="1398299"/>
              </a:tblGrid>
              <a:tr h="59436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cap="none" normalizeH="0" baseline="0" dirty="0" smtClean="0">
                          <a:ln>
                            <a:noFill/>
                          </a:ln>
                          <a:solidFill>
                            <a:schemeClr val="tx1"/>
                          </a:solidFill>
                          <a:effectLst/>
                          <a:latin typeface="Arial" charset="0"/>
                          <a:ea typeface="黑体" pitchFamily="2" charset="-122"/>
                        </a:rPr>
                        <a:t>Stability</a:t>
                      </a:r>
                      <a:endParaRPr kumimoji="0" lang="en-GB" sz="1800" b="0" i="1"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dirty="0"/>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dirty="0"/>
                    </a:p>
                  </a:txBody>
                  <a:tcPr anchor="ctr"/>
                </a:tc>
              </a:tr>
            </a:tbl>
          </a:graphicData>
        </a:graphic>
      </p:graphicFrame>
    </p:spTree>
    <p:extLst>
      <p:ext uri="{BB962C8B-B14F-4D97-AF65-F5344CB8AC3E}">
        <p14:creationId xmlns:p14="http://schemas.microsoft.com/office/powerpoint/2010/main" val="30506049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r>
              <a:rPr lang="en-US" dirty="0"/>
              <a:t>: Bubble</a:t>
            </a:r>
            <a:endParaRPr lang="en-GB" dirty="0"/>
          </a:p>
        </p:txBody>
      </p:sp>
      <p:sp>
        <p:nvSpPr>
          <p:cNvPr id="5" name="文本框 4"/>
          <p:cNvSpPr txBox="1"/>
          <p:nvPr/>
        </p:nvSpPr>
        <p:spPr>
          <a:xfrm>
            <a:off x="4572000" y="1329144"/>
            <a:ext cx="1651414" cy="400110"/>
          </a:xfrm>
          <a:prstGeom prst="rect">
            <a:avLst/>
          </a:prstGeom>
          <a:noFill/>
        </p:spPr>
        <p:txBody>
          <a:bodyPr wrap="none" rtlCol="0">
            <a:spAutoFit/>
          </a:bodyPr>
          <a:lstStyle/>
          <a:p>
            <a:r>
              <a:rPr lang="en-US" dirty="0" smtClean="0"/>
              <a:t>Array size: N</a:t>
            </a:r>
          </a:p>
        </p:txBody>
      </p:sp>
      <p:sp>
        <p:nvSpPr>
          <p:cNvPr id="60" name="矩形 59"/>
          <p:cNvSpPr/>
          <p:nvPr/>
        </p:nvSpPr>
        <p:spPr>
          <a:xfrm>
            <a:off x="4572000" y="1676400"/>
            <a:ext cx="4552874" cy="355481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GB" sz="1800" dirty="0" smtClean="0"/>
              <a:t>N </a:t>
            </a:r>
            <a:r>
              <a:rPr lang="en-GB" sz="1800" dirty="0"/>
              <a:t>= </a:t>
            </a:r>
            <a:r>
              <a:rPr lang="en-GB" sz="1800" dirty="0" smtClean="0"/>
              <a:t>LENGTH(</a:t>
            </a:r>
            <a:r>
              <a:rPr lang="en-GB" sz="1800" dirty="0" err="1"/>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a:t>Arr</a:t>
            </a:r>
            <a:r>
              <a:rPr lang="en-GB" sz="1800" dirty="0"/>
              <a:t> </a:t>
            </a:r>
            <a:r>
              <a:rPr lang="en-GB" sz="1800" dirty="0" smtClean="0"/>
              <a:t>[</a:t>
            </a:r>
            <a:r>
              <a:rPr lang="en-GB" sz="1800" dirty="0"/>
              <a:t>j] &gt;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Temp = </a:t>
            </a:r>
            <a:r>
              <a:rPr lang="en-GB" sz="1800" dirty="0" err="1"/>
              <a:t>Arr</a:t>
            </a:r>
            <a:r>
              <a:rPr lang="en-GB" sz="1800" dirty="0"/>
              <a:t> </a:t>
            </a:r>
            <a:r>
              <a:rPr lang="en-GB" sz="1800" dirty="0" smtClean="0"/>
              <a:t>[</a:t>
            </a:r>
            <a:r>
              <a:rPr lang="en-GB" sz="1800" dirty="0"/>
              <a:t>j]</a:t>
            </a:r>
          </a:p>
          <a:p>
            <a:pPr defTabSz="540000">
              <a:spcBef>
                <a:spcPts val="600"/>
              </a:spcBef>
            </a:pPr>
            <a:r>
              <a:rPr lang="en-GB" sz="1800" dirty="0"/>
              <a:t>			</a:t>
            </a:r>
            <a:r>
              <a:rPr lang="en-GB" sz="1800" dirty="0" err="1"/>
              <a:t>Arr</a:t>
            </a:r>
            <a:r>
              <a:rPr lang="en-GB" sz="1800" dirty="0"/>
              <a:t> </a:t>
            </a:r>
            <a:r>
              <a:rPr lang="en-GB" sz="1800" dirty="0" smtClean="0"/>
              <a:t>[</a:t>
            </a:r>
            <a:r>
              <a:rPr lang="en-GB" sz="1800" dirty="0"/>
              <a:t>j] =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a:t>
            </a:r>
            <a:r>
              <a:rPr lang="en-GB" sz="1800" dirty="0" err="1"/>
              <a:t>Arr</a:t>
            </a:r>
            <a:r>
              <a:rPr lang="en-GB" sz="1800" dirty="0"/>
              <a:t> </a:t>
            </a:r>
            <a:r>
              <a:rPr lang="en-GB" sz="1800" dirty="0" smtClean="0"/>
              <a:t>[</a:t>
            </a:r>
            <a:r>
              <a:rPr lang="en-GB" sz="1800" dirty="0"/>
              <a:t>j+1]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61" name="右大括号 60"/>
          <p:cNvSpPr/>
          <p:nvPr/>
        </p:nvSpPr>
        <p:spPr bwMode="auto">
          <a:xfrm>
            <a:off x="7912399" y="3114963"/>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Rectangle 3"/>
          <p:cNvSpPr txBox="1">
            <a:spLocks noChangeArrowheads="1"/>
          </p:cNvSpPr>
          <p:nvPr/>
        </p:nvSpPr>
        <p:spPr bwMode="auto">
          <a:xfrm>
            <a:off x="8140999" y="3232764"/>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63" name="Rectangle 3"/>
          <p:cNvSpPr txBox="1">
            <a:spLocks noChangeArrowheads="1"/>
          </p:cNvSpPr>
          <p:nvPr/>
        </p:nvSpPr>
        <p:spPr bwMode="auto">
          <a:xfrm>
            <a:off x="7321925" y="2309660"/>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64" name="肘形连接符 63"/>
          <p:cNvCxnSpPr>
            <a:endCxn id="63" idx="2"/>
          </p:cNvCxnSpPr>
          <p:nvPr/>
        </p:nvCxnSpPr>
        <p:spPr bwMode="auto">
          <a:xfrm flipV="1">
            <a:off x="7607111" y="2745676"/>
            <a:ext cx="400614" cy="193212"/>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685" y="1516499"/>
            <a:ext cx="3063186" cy="5059510"/>
          </a:xfrm>
          <a:prstGeom prst="rect">
            <a:avLst/>
          </a:prstGeom>
        </p:spPr>
      </p:pic>
      <p:sp>
        <p:nvSpPr>
          <p:cNvPr id="6" name="矩形 5"/>
          <p:cNvSpPr/>
          <p:nvPr/>
        </p:nvSpPr>
        <p:spPr>
          <a:xfrm>
            <a:off x="4482271" y="5407294"/>
            <a:ext cx="4572000" cy="101566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GB" dirty="0" smtClean="0"/>
              <a:t>Stable </a:t>
            </a:r>
            <a:r>
              <a:rPr lang="en-GB" dirty="0"/>
              <a:t>sorting algorithms maintain the relative order of records with equal keys (i.e., values).</a:t>
            </a:r>
          </a:p>
        </p:txBody>
      </p:sp>
      <p:sp>
        <p:nvSpPr>
          <p:cNvPr id="8" name="矩形 7"/>
          <p:cNvSpPr/>
          <p:nvPr/>
        </p:nvSpPr>
        <p:spPr bwMode="auto">
          <a:xfrm>
            <a:off x="1670540" y="1516498"/>
            <a:ext cx="1255567" cy="312301"/>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15857928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 Bubble</a:t>
            </a:r>
            <a:endParaRPr lang="en-GB" dirty="0"/>
          </a:p>
        </p:txBody>
      </p:sp>
      <p:sp>
        <p:nvSpPr>
          <p:cNvPr id="5" name="文本框 4"/>
          <p:cNvSpPr txBox="1"/>
          <p:nvPr/>
        </p:nvSpPr>
        <p:spPr>
          <a:xfrm>
            <a:off x="4572000" y="1329144"/>
            <a:ext cx="1651414" cy="400110"/>
          </a:xfrm>
          <a:prstGeom prst="rect">
            <a:avLst/>
          </a:prstGeom>
          <a:noFill/>
        </p:spPr>
        <p:txBody>
          <a:bodyPr wrap="none" rtlCol="0">
            <a:spAutoFit/>
          </a:bodyPr>
          <a:lstStyle/>
          <a:p>
            <a:r>
              <a:rPr lang="en-US" dirty="0" smtClean="0"/>
              <a:t>Array size: N</a:t>
            </a:r>
          </a:p>
        </p:txBody>
      </p:sp>
      <p:sp>
        <p:nvSpPr>
          <p:cNvPr id="26" name="文本框 25"/>
          <p:cNvSpPr txBox="1"/>
          <p:nvPr/>
        </p:nvSpPr>
        <p:spPr>
          <a:xfrm>
            <a:off x="533400" y="1345622"/>
            <a:ext cx="1664238" cy="400110"/>
          </a:xfrm>
          <a:prstGeom prst="rect">
            <a:avLst/>
          </a:prstGeom>
          <a:noFill/>
        </p:spPr>
        <p:txBody>
          <a:bodyPr wrap="none" rtlCol="0">
            <a:spAutoFit/>
          </a:bodyPr>
          <a:lstStyle/>
          <a:p>
            <a:r>
              <a:rPr lang="en-US" dirty="0" smtClean="0"/>
              <a:t>Outer loop 1 </a:t>
            </a:r>
          </a:p>
        </p:txBody>
      </p:sp>
      <p:sp>
        <p:nvSpPr>
          <p:cNvPr id="28" name="文本框 27"/>
          <p:cNvSpPr txBox="1"/>
          <p:nvPr/>
        </p:nvSpPr>
        <p:spPr>
          <a:xfrm>
            <a:off x="990600" y="1587408"/>
            <a:ext cx="3403496" cy="400110"/>
          </a:xfrm>
          <a:prstGeom prst="rect">
            <a:avLst/>
          </a:prstGeom>
          <a:noFill/>
        </p:spPr>
        <p:txBody>
          <a:bodyPr wrap="none" rtlCol="0">
            <a:spAutoFit/>
          </a:bodyPr>
          <a:lstStyle/>
          <a:p>
            <a:r>
              <a:rPr lang="en-US" dirty="0" smtClean="0"/>
              <a:t>Inner loop: N-1 Comparison </a:t>
            </a:r>
          </a:p>
        </p:txBody>
      </p:sp>
      <p:sp>
        <p:nvSpPr>
          <p:cNvPr id="29" name="文本框 28"/>
          <p:cNvSpPr txBox="1"/>
          <p:nvPr/>
        </p:nvSpPr>
        <p:spPr>
          <a:xfrm>
            <a:off x="2281941" y="1873098"/>
            <a:ext cx="1311578" cy="400110"/>
          </a:xfrm>
          <a:prstGeom prst="rect">
            <a:avLst/>
          </a:prstGeom>
          <a:noFill/>
        </p:spPr>
        <p:txBody>
          <a:bodyPr wrap="none" rtlCol="0">
            <a:spAutoFit/>
          </a:bodyPr>
          <a:lstStyle/>
          <a:p>
            <a:r>
              <a:rPr lang="en-US" dirty="0" smtClean="0"/>
              <a:t>N-1 Swap</a:t>
            </a:r>
          </a:p>
        </p:txBody>
      </p:sp>
      <p:sp>
        <p:nvSpPr>
          <p:cNvPr id="31" name="文本框 30"/>
          <p:cNvSpPr txBox="1"/>
          <p:nvPr/>
        </p:nvSpPr>
        <p:spPr>
          <a:xfrm>
            <a:off x="533400" y="2159028"/>
            <a:ext cx="1664238" cy="400110"/>
          </a:xfrm>
          <a:prstGeom prst="rect">
            <a:avLst/>
          </a:prstGeom>
          <a:noFill/>
        </p:spPr>
        <p:txBody>
          <a:bodyPr wrap="none" rtlCol="0">
            <a:spAutoFit/>
          </a:bodyPr>
          <a:lstStyle/>
          <a:p>
            <a:r>
              <a:rPr lang="en-US" dirty="0" smtClean="0"/>
              <a:t>Outer loop 2 </a:t>
            </a:r>
          </a:p>
        </p:txBody>
      </p:sp>
      <p:sp>
        <p:nvSpPr>
          <p:cNvPr id="32" name="文本框 31"/>
          <p:cNvSpPr txBox="1"/>
          <p:nvPr/>
        </p:nvSpPr>
        <p:spPr>
          <a:xfrm>
            <a:off x="990600" y="2387628"/>
            <a:ext cx="3403496" cy="400110"/>
          </a:xfrm>
          <a:prstGeom prst="rect">
            <a:avLst/>
          </a:prstGeom>
          <a:noFill/>
        </p:spPr>
        <p:txBody>
          <a:bodyPr wrap="none" rtlCol="0">
            <a:spAutoFit/>
          </a:bodyPr>
          <a:lstStyle/>
          <a:p>
            <a:r>
              <a:rPr lang="en-US" dirty="0" smtClean="0"/>
              <a:t>Inner loop: N-2 Comparison </a:t>
            </a:r>
          </a:p>
        </p:txBody>
      </p:sp>
      <p:sp>
        <p:nvSpPr>
          <p:cNvPr id="33" name="文本框 32"/>
          <p:cNvSpPr txBox="1"/>
          <p:nvPr/>
        </p:nvSpPr>
        <p:spPr>
          <a:xfrm>
            <a:off x="2281941" y="2768628"/>
            <a:ext cx="1311578" cy="400110"/>
          </a:xfrm>
          <a:prstGeom prst="rect">
            <a:avLst/>
          </a:prstGeom>
          <a:noFill/>
        </p:spPr>
        <p:txBody>
          <a:bodyPr wrap="none" rtlCol="0">
            <a:spAutoFit/>
          </a:bodyPr>
          <a:lstStyle/>
          <a:p>
            <a:r>
              <a:rPr lang="en-US" dirty="0" smtClean="0"/>
              <a:t>N-2 Swap</a:t>
            </a:r>
          </a:p>
        </p:txBody>
      </p:sp>
      <p:sp>
        <p:nvSpPr>
          <p:cNvPr id="37" name="文本框 36"/>
          <p:cNvSpPr txBox="1"/>
          <p:nvPr/>
        </p:nvSpPr>
        <p:spPr>
          <a:xfrm>
            <a:off x="533400" y="3092538"/>
            <a:ext cx="1850186" cy="400110"/>
          </a:xfrm>
          <a:prstGeom prst="rect">
            <a:avLst/>
          </a:prstGeom>
          <a:noFill/>
        </p:spPr>
        <p:txBody>
          <a:bodyPr wrap="none" rtlCol="0">
            <a:spAutoFit/>
          </a:bodyPr>
          <a:lstStyle/>
          <a:p>
            <a:r>
              <a:rPr lang="en-US" dirty="0" smtClean="0"/>
              <a:t>Outer loop N-</a:t>
            </a:r>
            <a:r>
              <a:rPr lang="en-US" dirty="0" err="1" smtClean="0"/>
              <a:t>i</a:t>
            </a:r>
            <a:r>
              <a:rPr lang="en-US" dirty="0" smtClean="0"/>
              <a:t> </a:t>
            </a:r>
          </a:p>
        </p:txBody>
      </p:sp>
      <p:sp>
        <p:nvSpPr>
          <p:cNvPr id="38" name="文本框 37"/>
          <p:cNvSpPr txBox="1"/>
          <p:nvPr/>
        </p:nvSpPr>
        <p:spPr>
          <a:xfrm>
            <a:off x="990600" y="3352564"/>
            <a:ext cx="3047629" cy="400110"/>
          </a:xfrm>
          <a:prstGeom prst="rect">
            <a:avLst/>
          </a:prstGeom>
          <a:noFill/>
        </p:spPr>
        <p:txBody>
          <a:bodyPr wrap="none" rtlCol="0">
            <a:spAutoFit/>
          </a:bodyPr>
          <a:lstStyle/>
          <a:p>
            <a:r>
              <a:rPr lang="en-US" dirty="0" smtClean="0"/>
              <a:t>Inner loop: </a:t>
            </a:r>
            <a:r>
              <a:rPr lang="en-US" dirty="0" err="1" smtClean="0"/>
              <a:t>i</a:t>
            </a:r>
            <a:r>
              <a:rPr lang="en-US" dirty="0" smtClean="0"/>
              <a:t> Comparison </a:t>
            </a:r>
          </a:p>
        </p:txBody>
      </p:sp>
      <p:sp>
        <p:nvSpPr>
          <p:cNvPr id="39" name="文本框 38"/>
          <p:cNvSpPr txBox="1"/>
          <p:nvPr/>
        </p:nvSpPr>
        <p:spPr>
          <a:xfrm>
            <a:off x="2281941" y="3676474"/>
            <a:ext cx="955711" cy="400110"/>
          </a:xfrm>
          <a:prstGeom prst="rect">
            <a:avLst/>
          </a:prstGeom>
          <a:noFill/>
        </p:spPr>
        <p:txBody>
          <a:bodyPr wrap="none" rtlCol="0">
            <a:spAutoFit/>
          </a:bodyPr>
          <a:lstStyle/>
          <a:p>
            <a:r>
              <a:rPr lang="en-US" dirty="0"/>
              <a:t>i</a:t>
            </a:r>
            <a:r>
              <a:rPr lang="en-US" dirty="0" smtClean="0"/>
              <a:t> Swap</a:t>
            </a:r>
          </a:p>
        </p:txBody>
      </p:sp>
      <mc:AlternateContent xmlns:mc="http://schemas.openxmlformats.org/markup-compatibility/2006" xmlns:a14="http://schemas.microsoft.com/office/drawing/2010/main">
        <mc:Choice Requires="a14">
          <p:sp>
            <p:nvSpPr>
              <p:cNvPr id="7" name="矩形 6"/>
              <p:cNvSpPr/>
              <p:nvPr/>
            </p:nvSpPr>
            <p:spPr>
              <a:xfrm>
                <a:off x="-62919" y="4097049"/>
                <a:ext cx="3766672" cy="400110"/>
              </a:xfrm>
              <a:prstGeom prst="rect">
                <a:avLst/>
              </a:prstGeom>
            </p:spPr>
            <p:txBody>
              <a:bodyPr wrap="none">
                <a:spAutoFit/>
              </a:bodyPr>
              <a:lstStyle/>
              <a:p>
                <a:r>
                  <a:rPr lang="en-GB" dirty="0" smtClean="0"/>
                  <a:t> </a:t>
                </a:r>
                <a14:m>
                  <m:oMath xmlns:m="http://schemas.openxmlformats.org/officeDocument/2006/math">
                    <m:sSub>
                      <m:sSubPr>
                        <m:ctrlPr>
                          <a:rPr lang="en-GB"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m:t>
                    </m:r>
                  </m:oMath>
                </a14:m>
                <a:r>
                  <a:rPr lang="en-GB" dirty="0" smtClean="0"/>
                  <a:t> time required to do 1 Swap</a:t>
                </a:r>
                <a:endParaRPr lang="en-GB" dirty="0"/>
              </a:p>
            </p:txBody>
          </p:sp>
        </mc:Choice>
        <mc:Fallback xmlns="">
          <p:sp>
            <p:nvSpPr>
              <p:cNvPr id="7" name="矩形 6"/>
              <p:cNvSpPr>
                <a:spLocks noRot="1" noChangeAspect="1" noMove="1" noResize="1" noEditPoints="1" noAdjustHandles="1" noChangeArrowheads="1" noChangeShapeType="1" noTextEdit="1"/>
              </p:cNvSpPr>
              <p:nvPr/>
            </p:nvSpPr>
            <p:spPr>
              <a:xfrm>
                <a:off x="-62919" y="4097049"/>
                <a:ext cx="3766672" cy="400110"/>
              </a:xfrm>
              <a:prstGeom prst="rect">
                <a:avLst/>
              </a:prstGeom>
              <a:blipFill rotWithShape="0">
                <a:blip r:embed="rId3" cstate="print"/>
                <a:stretch>
                  <a:fillRect t="-6061" b="-27273"/>
                </a:stretch>
              </a:blipFill>
            </p:spPr>
            <p:txBody>
              <a:bodyPr/>
              <a:lstStyle/>
              <a:p>
                <a:r>
                  <a:rPr lang="en-GB">
                    <a:noFill/>
                  </a:rPr>
                  <a:t> </a:t>
                </a:r>
              </a:p>
            </p:txBody>
          </p:sp>
        </mc:Fallback>
      </mc:AlternateContent>
      <p:cxnSp>
        <p:nvCxnSpPr>
          <p:cNvPr id="45" name="肘形连接符 44"/>
          <p:cNvCxnSpPr>
            <a:stCxn id="26" idx="1"/>
            <a:endCxn id="28" idx="1"/>
          </p:cNvCxnSpPr>
          <p:nvPr/>
        </p:nvCxnSpPr>
        <p:spPr bwMode="auto">
          <a:xfrm rot="10800000" flipH="1" flipV="1">
            <a:off x="533400" y="1545677"/>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肘形连接符 45"/>
          <p:cNvCxnSpPr/>
          <p:nvPr/>
        </p:nvCxnSpPr>
        <p:spPr bwMode="auto">
          <a:xfrm rot="10800000" flipH="1" flipV="1">
            <a:off x="533400" y="2327657"/>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肘形连接符 46"/>
          <p:cNvCxnSpPr/>
          <p:nvPr/>
        </p:nvCxnSpPr>
        <p:spPr bwMode="auto">
          <a:xfrm rot="10800000" flipH="1" flipV="1">
            <a:off x="546150" y="3291924"/>
            <a:ext cx="457200" cy="241786"/>
          </a:xfrm>
          <a:prstGeom prst="bentConnector3">
            <a:avLst>
              <a:gd name="adj1" fmla="val -50000"/>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48" name="矩形 47"/>
              <p:cNvSpPr/>
              <p:nvPr/>
            </p:nvSpPr>
            <p:spPr>
              <a:xfrm>
                <a:off x="-76200" y="4400490"/>
                <a:ext cx="4513223" cy="400110"/>
              </a:xfrm>
              <a:prstGeom prst="rect">
                <a:avLst/>
              </a:prstGeom>
            </p:spPr>
            <p:txBody>
              <a:bodyPr wrap="none">
                <a:spAutoFit/>
              </a:bodyPr>
              <a:lstStyle/>
              <a:p>
                <a:r>
                  <a:rPr lang="en-GB" dirty="0" smtClean="0"/>
                  <a:t> </a:t>
                </a:r>
                <a14:m>
                  <m:oMath xmlns:m="http://schemas.openxmlformats.org/officeDocument/2006/math">
                    <m:sSub>
                      <m:sSubPr>
                        <m:ctrlPr>
                          <a:rPr lang="en-GB"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r>
                      <a:rPr lang="en-US" b="0" i="0" dirty="0" smtClean="0">
                        <a:latin typeface="Cambria Math" panose="02040503050406030204" pitchFamily="18" charset="0"/>
                      </a:rPr>
                      <m:t>:</m:t>
                    </m:r>
                  </m:oMath>
                </a14:m>
                <a:r>
                  <a:rPr lang="en-GB" dirty="0" smtClean="0"/>
                  <a:t> time required to do 1 Comparison</a:t>
                </a:r>
                <a:endParaRPr lang="en-GB" dirty="0"/>
              </a:p>
            </p:txBody>
          </p:sp>
        </mc:Choice>
        <mc:Fallback xmlns="">
          <p:sp>
            <p:nvSpPr>
              <p:cNvPr id="48" name="矩形 47"/>
              <p:cNvSpPr>
                <a:spLocks noRot="1" noChangeAspect="1" noMove="1" noResize="1" noEditPoints="1" noAdjustHandles="1" noChangeArrowheads="1" noChangeShapeType="1" noTextEdit="1"/>
              </p:cNvSpPr>
              <p:nvPr/>
            </p:nvSpPr>
            <p:spPr>
              <a:xfrm>
                <a:off x="-76200" y="4400490"/>
                <a:ext cx="4513223" cy="400110"/>
              </a:xfrm>
              <a:prstGeom prst="rect">
                <a:avLst/>
              </a:prstGeom>
              <a:blipFill rotWithShape="0">
                <a:blip r:embed="rId4" cstate="print"/>
                <a:stretch>
                  <a:fillRect t="-7576"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矩形 48"/>
              <p:cNvSpPr/>
              <p:nvPr/>
            </p:nvSpPr>
            <p:spPr>
              <a:xfrm>
                <a:off x="-14806" y="4721283"/>
                <a:ext cx="4390433" cy="400110"/>
              </a:xfrm>
              <a:prstGeom prst="rect">
                <a:avLst/>
              </a:prstGeom>
            </p:spPr>
            <p:txBody>
              <a:bodyPr wrap="none">
                <a:spAutoFit/>
              </a:bodyPr>
              <a:lstStyle/>
              <a:p>
                <a:r>
                  <a:rPr lang="en-GB" dirty="0" smtClean="0"/>
                  <a:t> </a:t>
                </a:r>
                <a14:m>
                  <m:oMath xmlns:m="http://schemas.openxmlformats.org/officeDocument/2006/math">
                    <m:r>
                      <a:rPr lang="en-US" i="1" dirty="0" smtClean="0">
                        <a:latin typeface="Cambria Math" panose="02040503050406030204" pitchFamily="18" charset="0"/>
                      </a:rPr>
                      <m:t>𝑘</m:t>
                    </m:r>
                  </m:oMath>
                </a14:m>
                <a:r>
                  <a:rPr lang="en-GB" dirty="0" smtClean="0"/>
                  <a:t>: constant time to declare, initialize</a:t>
                </a:r>
                <a:endParaRPr lang="en-GB" dirty="0"/>
              </a:p>
            </p:txBody>
          </p:sp>
        </mc:Choice>
        <mc:Fallback xmlns="">
          <p:sp>
            <p:nvSpPr>
              <p:cNvPr id="49" name="矩形 48"/>
              <p:cNvSpPr>
                <a:spLocks noRot="1" noChangeAspect="1" noMove="1" noResize="1" noEditPoints="1" noAdjustHandles="1" noChangeArrowheads="1" noChangeShapeType="1" noTextEdit="1"/>
              </p:cNvSpPr>
              <p:nvPr/>
            </p:nvSpPr>
            <p:spPr>
              <a:xfrm>
                <a:off x="-14806" y="4721283"/>
                <a:ext cx="4390433" cy="400110"/>
              </a:xfrm>
              <a:prstGeom prst="rect">
                <a:avLst/>
              </a:prstGeom>
              <a:blipFill rotWithShape="0">
                <a:blip r:embed="rId5" cstate="print"/>
                <a:stretch>
                  <a:fillRect t="-6061"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1" name="文本框 50"/>
              <p:cNvSpPr txBox="1"/>
              <p:nvPr/>
            </p:nvSpPr>
            <p:spPr>
              <a:xfrm>
                <a:off x="826428" y="5249770"/>
                <a:ext cx="5761577" cy="541430"/>
              </a:xfrm>
              <a:prstGeom prst="rect">
                <a:avLst/>
              </a:prstGeom>
              <a:solidFill>
                <a:schemeClr val="bg1"/>
              </a:solidFill>
            </p:spPr>
            <p:txBody>
              <a:bodyPr wrap="none" rtlCol="0">
                <a:spAutoFit/>
              </a:bodyPr>
              <a:lstStyle/>
              <a:p>
                <a:r>
                  <a:rPr lang="en-US" dirty="0" smtClean="0"/>
                  <a:t>Swap:</a:t>
                </a:r>
                <a14:m>
                  <m:oMath xmlns:m="http://schemas.openxmlformats.org/officeDocument/2006/math">
                    <m:sSub>
                      <m:sSubPr>
                        <m:ctrlPr>
                          <a:rPr lang="en-GB" i="1" dirty="0">
                            <a:latin typeface="Cambria Math" panose="02040503050406030204" pitchFamily="18" charset="0"/>
                          </a:rPr>
                        </m:ctrlPr>
                      </m:sSubPr>
                      <m:e>
                        <m:r>
                          <a:rPr lang="en-US" b="0" i="1" dirty="0" smtClean="0">
                            <a:latin typeface="Cambria Math" panose="02040503050406030204" pitchFamily="18" charset="0"/>
                          </a:rPr>
                          <m:t> </m:t>
                        </m:r>
                        <m:r>
                          <a:rPr lang="en-US" i="1" dirty="0">
                            <a:latin typeface="Cambria Math" panose="02040503050406030204" pitchFamily="18" charset="0"/>
                          </a:rPr>
                          <m:t>𝐶</m:t>
                        </m:r>
                      </m:e>
                      <m:sub>
                        <m:r>
                          <a:rPr lang="en-US" i="1" dirty="0">
                            <a:latin typeface="Cambria Math" panose="02040503050406030204" pitchFamily="18" charset="0"/>
                          </a:rPr>
                          <m:t>1</m:t>
                        </m:r>
                      </m:sub>
                    </m:sSub>
                    <m:d>
                      <m:dPr>
                        <m:ctrlPr>
                          <a:rPr lang="en-US" b="0" i="1" dirty="0" smtClean="0">
                            <a:latin typeface="Cambria Math" panose="02040503050406030204" pitchFamily="18" charset="0"/>
                          </a:rPr>
                        </m:ctrlPr>
                      </m:dPr>
                      <m:e>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−1</m:t>
                            </m:r>
                          </m:e>
                        </m:d>
                        <m:r>
                          <a:rPr lang="en-US" b="0" i="1" dirty="0" smtClean="0">
                            <a:latin typeface="Cambria Math" panose="02040503050406030204" pitchFamily="18" charset="0"/>
                          </a:rPr>
                          <m:t>+</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−2</m:t>
                            </m:r>
                          </m:e>
                        </m:d>
                        <m:r>
                          <a:rPr lang="en-US" b="0" i="1" dirty="0" smtClean="0">
                            <a:latin typeface="Cambria Math" panose="02040503050406030204" pitchFamily="18" charset="0"/>
                          </a:rPr>
                          <m:t>+ …+1</m:t>
                        </m:r>
                      </m:e>
                    </m:d>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1</m:t>
                        </m:r>
                      </m:sub>
                    </m:sSub>
                    <m:f>
                      <m:fPr>
                        <m:ctrlPr>
                          <a:rPr lang="en-US" b="0" i="1" dirty="0" smtClean="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oMath>
                </a14:m>
                <a:endParaRPr lang="en-GB" dirty="0"/>
              </a:p>
            </p:txBody>
          </p:sp>
        </mc:Choice>
        <mc:Fallback xmlns="">
          <p:sp>
            <p:nvSpPr>
              <p:cNvPr id="51" name="文本框 50"/>
              <p:cNvSpPr txBox="1">
                <a:spLocks noRot="1" noChangeAspect="1" noMove="1" noResize="1" noEditPoints="1" noAdjustHandles="1" noChangeArrowheads="1" noChangeShapeType="1" noTextEdit="1"/>
              </p:cNvSpPr>
              <p:nvPr/>
            </p:nvSpPr>
            <p:spPr>
              <a:xfrm>
                <a:off x="826428" y="5249770"/>
                <a:ext cx="5761577" cy="541430"/>
              </a:xfrm>
              <a:prstGeom prst="rect">
                <a:avLst/>
              </a:prstGeom>
              <a:blipFill rotWithShape="0">
                <a:blip r:embed="rId6" cstate="print"/>
                <a:stretch>
                  <a:fillRect l="-1164"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2" name="文本框 51"/>
              <p:cNvSpPr txBox="1"/>
              <p:nvPr/>
            </p:nvSpPr>
            <p:spPr>
              <a:xfrm>
                <a:off x="100882" y="5797388"/>
                <a:ext cx="6528518" cy="541430"/>
              </a:xfrm>
              <a:prstGeom prst="rect">
                <a:avLst/>
              </a:prstGeom>
              <a:solidFill>
                <a:schemeClr val="bg1"/>
              </a:solidFill>
            </p:spPr>
            <p:txBody>
              <a:bodyPr wrap="none" rtlCol="0">
                <a:spAutoFit/>
              </a:bodyPr>
              <a:lstStyle/>
              <a:p>
                <a:r>
                  <a:rPr lang="en-US" dirty="0" smtClean="0"/>
                  <a:t>Comparison: </a:t>
                </a:r>
                <a14:m>
                  <m:oMath xmlns:m="http://schemas.openxmlformats.org/officeDocument/2006/math">
                    <m:sSub>
                      <m:sSubPr>
                        <m:ctrlPr>
                          <a:rPr lang="en-GB"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d>
                      <m:dPr>
                        <m:ctrlPr>
                          <a:rPr lang="en-US" b="0" i="1" dirty="0" smtClean="0">
                            <a:latin typeface="Cambria Math" panose="02040503050406030204" pitchFamily="18" charset="0"/>
                          </a:rPr>
                        </m:ctrlPr>
                      </m:dPr>
                      <m:e>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−1</m:t>
                            </m:r>
                          </m:e>
                        </m:d>
                        <m:r>
                          <a:rPr lang="en-US" b="0" i="1" dirty="0" smtClean="0">
                            <a:latin typeface="Cambria Math" panose="02040503050406030204" pitchFamily="18" charset="0"/>
                          </a:rPr>
                          <m:t>+</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𝑁</m:t>
                            </m:r>
                            <m:r>
                              <a:rPr lang="en-US" b="0" i="1" dirty="0" smtClean="0">
                                <a:latin typeface="Cambria Math" panose="02040503050406030204" pitchFamily="18" charset="0"/>
                              </a:rPr>
                              <m:t>−2</m:t>
                            </m:r>
                          </m:e>
                        </m:d>
                        <m:r>
                          <a:rPr lang="en-US" b="0" i="1" dirty="0" smtClean="0">
                            <a:latin typeface="Cambria Math" panose="02040503050406030204" pitchFamily="18" charset="0"/>
                          </a:rPr>
                          <m:t>+ …+1</m:t>
                        </m:r>
                      </m:e>
                    </m:d>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𝐶</m:t>
                        </m:r>
                      </m:e>
                      <m:sub>
                        <m:r>
                          <a:rPr lang="en-US" b="0" i="1" dirty="0" smtClean="0">
                            <a:latin typeface="Cambria Math" panose="02040503050406030204" pitchFamily="18" charset="0"/>
                          </a:rPr>
                          <m:t>2</m:t>
                        </m:r>
                      </m:sub>
                    </m:sSub>
                    <m:f>
                      <m:fPr>
                        <m:ctrlPr>
                          <a:rPr lang="en-US" i="1" dirty="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oMath>
                </a14:m>
                <a:endParaRPr lang="en-GB" dirty="0"/>
              </a:p>
            </p:txBody>
          </p:sp>
        </mc:Choice>
        <mc:Fallback xmlns="">
          <p:sp>
            <p:nvSpPr>
              <p:cNvPr id="52" name="文本框 51"/>
              <p:cNvSpPr txBox="1">
                <a:spLocks noRot="1" noChangeAspect="1" noMove="1" noResize="1" noEditPoints="1" noAdjustHandles="1" noChangeArrowheads="1" noChangeShapeType="1" noTextEdit="1"/>
              </p:cNvSpPr>
              <p:nvPr/>
            </p:nvSpPr>
            <p:spPr>
              <a:xfrm>
                <a:off x="100882" y="5797388"/>
                <a:ext cx="6528518" cy="541430"/>
              </a:xfrm>
              <a:prstGeom prst="rect">
                <a:avLst/>
              </a:prstGeom>
              <a:blipFill rotWithShape="0">
                <a:blip r:embed="rId7" cstate="print"/>
                <a:stretch>
                  <a:fillRect l="-1027"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5" name="文本框 54"/>
              <p:cNvSpPr txBox="1"/>
              <p:nvPr/>
            </p:nvSpPr>
            <p:spPr>
              <a:xfrm>
                <a:off x="939800" y="6286308"/>
                <a:ext cx="3023648" cy="541430"/>
              </a:xfrm>
              <a:prstGeom prst="rect">
                <a:avLst/>
              </a:prstGeom>
              <a:solidFill>
                <a:schemeClr val="bg1"/>
              </a:solidFill>
            </p:spPr>
            <p:txBody>
              <a:bodyPr wrap="none" rtlCol="0">
                <a:spAutoFit/>
              </a:bodyPr>
              <a:lstStyle/>
              <a:p>
                <a:r>
                  <a:rPr lang="en-US" dirty="0" smtClean="0"/>
                  <a:t>Total:</a:t>
                </a:r>
                <a14:m>
                  <m:oMath xmlns:m="http://schemas.openxmlformats.org/officeDocument/2006/math">
                    <m:sSub>
                      <m:sSubPr>
                        <m:ctrlPr>
                          <a:rPr lang="en-US" i="1" dirty="0">
                            <a:latin typeface="Cambria Math" panose="02040503050406030204" pitchFamily="18" charset="0"/>
                          </a:rPr>
                        </m:ctrlPr>
                      </m:sSubPr>
                      <m:e>
                        <m:r>
                          <a:rPr lang="en-US" b="0" i="1" dirty="0" smtClean="0">
                            <a:latin typeface="Cambria Math" panose="02040503050406030204" pitchFamily="18" charset="0"/>
                          </a:rPr>
                          <m:t> (</m:t>
                        </m:r>
                        <m:r>
                          <a:rPr lang="en-US" i="1" dirty="0">
                            <a:latin typeface="Cambria Math" panose="02040503050406030204" pitchFamily="18" charset="0"/>
                          </a:rPr>
                          <m:t>𝐶</m:t>
                        </m:r>
                      </m:e>
                      <m:sub>
                        <m:r>
                          <a:rPr lang="en-US" i="1" dirty="0">
                            <a:latin typeface="Cambria Math" panose="02040503050406030204" pitchFamily="18" charset="0"/>
                          </a:rPr>
                          <m:t>1</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𝐶</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m:t>
                    </m:r>
                    <m:f>
                      <m:fPr>
                        <m:ctrlPr>
                          <a:rPr lang="en-US" i="1" dirty="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b="0" i="1" dirty="0" smtClean="0">
                        <a:latin typeface="Cambria Math" panose="02040503050406030204" pitchFamily="18" charset="0"/>
                      </a:rPr>
                      <m:t>𝑘</m:t>
                    </m:r>
                  </m:oMath>
                </a14:m>
                <a:r>
                  <a:rPr lang="en-GB" dirty="0" smtClean="0"/>
                  <a:t> </a:t>
                </a:r>
                <a:endParaRPr lang="en-GB" dirty="0"/>
              </a:p>
            </p:txBody>
          </p:sp>
        </mc:Choice>
        <mc:Fallback xmlns="">
          <p:sp>
            <p:nvSpPr>
              <p:cNvPr id="55" name="文本框 54"/>
              <p:cNvSpPr txBox="1">
                <a:spLocks noRot="1" noChangeAspect="1" noMove="1" noResize="1" noEditPoints="1" noAdjustHandles="1" noChangeArrowheads="1" noChangeShapeType="1" noTextEdit="1"/>
              </p:cNvSpPr>
              <p:nvPr/>
            </p:nvSpPr>
            <p:spPr>
              <a:xfrm>
                <a:off x="939800" y="6286308"/>
                <a:ext cx="3023648" cy="541430"/>
              </a:xfrm>
              <a:prstGeom prst="rect">
                <a:avLst/>
              </a:prstGeom>
              <a:blipFill rotWithShape="0">
                <a:blip r:embed="rId8" cstate="print"/>
                <a:stretch>
                  <a:fillRect l="-2016" b="-67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6" name="矩形 55"/>
              <p:cNvSpPr/>
              <p:nvPr/>
            </p:nvSpPr>
            <p:spPr>
              <a:xfrm>
                <a:off x="4197424" y="6364218"/>
                <a:ext cx="967444" cy="40011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p:txBody>
          </p:sp>
        </mc:Choice>
        <mc:Fallback xmlns="">
          <p:sp>
            <p:nvSpPr>
              <p:cNvPr id="56" name="矩形 55"/>
              <p:cNvSpPr>
                <a:spLocks noRot="1" noChangeAspect="1" noMove="1" noResize="1" noEditPoints="1" noAdjustHandles="1" noChangeArrowheads="1" noChangeShapeType="1" noTextEdit="1"/>
              </p:cNvSpPr>
              <p:nvPr/>
            </p:nvSpPr>
            <p:spPr>
              <a:xfrm>
                <a:off x="4197424" y="6364218"/>
                <a:ext cx="967444" cy="400110"/>
              </a:xfrm>
              <a:prstGeom prst="rect">
                <a:avLst/>
              </a:prstGeom>
              <a:blipFill rotWithShape="0">
                <a:blip r:embed="rId9" cstate="print"/>
                <a:stretch>
                  <a:fillRect b="-16667"/>
                </a:stretch>
              </a:blipFill>
            </p:spPr>
            <p:txBody>
              <a:bodyPr/>
              <a:lstStyle/>
              <a:p>
                <a:r>
                  <a:rPr lang="en-GB">
                    <a:noFill/>
                  </a:rPr>
                  <a:t> </a:t>
                </a:r>
              </a:p>
            </p:txBody>
          </p:sp>
        </mc:Fallback>
      </mc:AlternateContent>
      <p:cxnSp>
        <p:nvCxnSpPr>
          <p:cNvPr id="58" name="直接箭头连接符 57"/>
          <p:cNvCxnSpPr/>
          <p:nvPr/>
        </p:nvCxnSpPr>
        <p:spPr bwMode="auto">
          <a:xfrm>
            <a:off x="3873500" y="6557023"/>
            <a:ext cx="362024" cy="7250"/>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59" name="表格 58"/>
          <p:cNvGraphicFramePr>
            <a:graphicFrameLocks noGrp="1"/>
          </p:cNvGraphicFramePr>
          <p:nvPr>
            <p:extLst>
              <p:ext uri="{D42A27DB-BD31-4B8C-83A1-F6EECF244321}">
                <p14:modId xmlns:p14="http://schemas.microsoft.com/office/powerpoint/2010/main" val="435729362"/>
              </p:ext>
            </p:extLst>
          </p:nvPr>
        </p:nvGraphicFramePr>
        <p:xfrm>
          <a:off x="6864649" y="5330575"/>
          <a:ext cx="2095500" cy="410888"/>
        </p:xfrm>
        <a:graphic>
          <a:graphicData uri="http://schemas.openxmlformats.org/drawingml/2006/table">
            <a:tbl>
              <a:tblPr firstRow="1" bandRow="1">
                <a:tableStyleId>{0505E3EF-67EA-436B-97B2-0124C06EBD24}</a:tableStyleId>
              </a:tblPr>
              <a:tblGrid>
                <a:gridCol w="2095500"/>
              </a:tblGrid>
              <a:tr h="410888">
                <a:tc>
                  <a:txBody>
                    <a:bodyPr/>
                    <a:lstStyle/>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bl>
          </a:graphicData>
        </a:graphic>
      </p:graphicFrame>
      <p:sp>
        <p:nvSpPr>
          <p:cNvPr id="60" name="矩形 59"/>
          <p:cNvSpPr/>
          <p:nvPr/>
        </p:nvSpPr>
        <p:spPr>
          <a:xfrm>
            <a:off x="4572000" y="1676400"/>
            <a:ext cx="4552874" cy="355481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GB" sz="1800" dirty="0" smtClean="0"/>
              <a:t>N </a:t>
            </a:r>
            <a:r>
              <a:rPr lang="en-GB" sz="1800" dirty="0"/>
              <a:t>= </a:t>
            </a:r>
            <a:r>
              <a:rPr lang="en-GB" sz="1800" dirty="0" smtClean="0"/>
              <a:t>LENGTH(</a:t>
            </a:r>
            <a:r>
              <a:rPr lang="en-GB" sz="1800" dirty="0" err="1"/>
              <a:t>Arr</a:t>
            </a:r>
            <a:r>
              <a:rPr lang="en-GB" sz="1800" dirty="0" smtClean="0"/>
              <a:t>)</a:t>
            </a:r>
            <a:endParaRPr lang="en-GB" sz="1800" dirty="0"/>
          </a:p>
          <a:p>
            <a:pPr defTabSz="540000">
              <a:spcBef>
                <a:spcPts val="600"/>
              </a:spcBef>
            </a:pPr>
            <a:r>
              <a:rPr lang="en-GB" sz="1800" b="1" dirty="0">
                <a:solidFill>
                  <a:srgbClr val="3366FF"/>
                </a:solidFill>
              </a:rPr>
              <a:t>FOR</a:t>
            </a:r>
            <a:r>
              <a:rPr lang="en-GB" sz="1800" dirty="0"/>
              <a:t> </a:t>
            </a:r>
            <a:r>
              <a:rPr lang="en-GB" sz="1800" dirty="0" err="1"/>
              <a:t>i</a:t>
            </a:r>
            <a:r>
              <a:rPr lang="en-GB" sz="1800" dirty="0"/>
              <a:t> = 1 </a:t>
            </a:r>
            <a:r>
              <a:rPr lang="en-GB" sz="1800" b="1" dirty="0">
                <a:solidFill>
                  <a:srgbClr val="3366FF"/>
                </a:solidFill>
              </a:rPr>
              <a:t>TO</a:t>
            </a:r>
            <a:r>
              <a:rPr lang="en-GB" sz="1800" dirty="0">
                <a:solidFill>
                  <a:srgbClr val="3366FF"/>
                </a:solidFill>
              </a:rPr>
              <a:t> </a:t>
            </a:r>
            <a:r>
              <a:rPr lang="en-GB" sz="1800" dirty="0"/>
              <a:t>N-1</a:t>
            </a:r>
          </a:p>
          <a:p>
            <a:pPr defTabSz="540000">
              <a:spcBef>
                <a:spcPts val="600"/>
              </a:spcBef>
            </a:pPr>
            <a:r>
              <a:rPr lang="en-GB" sz="1800" dirty="0"/>
              <a:t>	</a:t>
            </a:r>
            <a:r>
              <a:rPr lang="en-GB" sz="1800" b="1" dirty="0">
                <a:solidFill>
                  <a:srgbClr val="3366FF"/>
                </a:solidFill>
              </a:rPr>
              <a:t>FOR</a:t>
            </a:r>
            <a:r>
              <a:rPr lang="en-GB" sz="1800" dirty="0"/>
              <a:t> j = 1 </a:t>
            </a:r>
            <a:r>
              <a:rPr lang="en-GB" sz="1800" b="1" dirty="0">
                <a:solidFill>
                  <a:srgbClr val="3366FF"/>
                </a:solidFill>
              </a:rPr>
              <a:t>To</a:t>
            </a:r>
            <a:r>
              <a:rPr lang="en-GB" sz="1800" dirty="0"/>
              <a:t> </a:t>
            </a:r>
            <a:r>
              <a:rPr lang="en-GB" sz="1800" dirty="0" smtClean="0"/>
              <a:t>N-</a:t>
            </a:r>
            <a:r>
              <a:rPr lang="en-GB" sz="1800" dirty="0" err="1" smtClean="0"/>
              <a:t>i</a:t>
            </a:r>
            <a:endParaRPr lang="en-GB" sz="1800" dirty="0"/>
          </a:p>
          <a:p>
            <a:pPr defTabSz="540000">
              <a:spcBef>
                <a:spcPts val="600"/>
              </a:spcBef>
            </a:pPr>
            <a:r>
              <a:rPr lang="en-GB" sz="1800" dirty="0"/>
              <a:t>		</a:t>
            </a:r>
            <a:r>
              <a:rPr lang="en-GB" sz="1800" b="1" dirty="0">
                <a:solidFill>
                  <a:srgbClr val="3366FF"/>
                </a:solidFill>
              </a:rPr>
              <a:t>IF</a:t>
            </a:r>
            <a:r>
              <a:rPr lang="en-GB" sz="1800" dirty="0"/>
              <a:t> </a:t>
            </a:r>
            <a:r>
              <a:rPr lang="en-GB" sz="1800" dirty="0" err="1"/>
              <a:t>Arr</a:t>
            </a:r>
            <a:r>
              <a:rPr lang="en-GB" sz="1800" dirty="0"/>
              <a:t> </a:t>
            </a:r>
            <a:r>
              <a:rPr lang="en-GB" sz="1800" dirty="0" smtClean="0"/>
              <a:t>[</a:t>
            </a:r>
            <a:r>
              <a:rPr lang="en-GB" sz="1800" dirty="0"/>
              <a:t>j] &gt;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Temp = </a:t>
            </a:r>
            <a:r>
              <a:rPr lang="en-GB" sz="1800" dirty="0" err="1"/>
              <a:t>Arr</a:t>
            </a:r>
            <a:r>
              <a:rPr lang="en-GB" sz="1800" dirty="0"/>
              <a:t> </a:t>
            </a:r>
            <a:r>
              <a:rPr lang="en-GB" sz="1800" dirty="0" smtClean="0"/>
              <a:t>[</a:t>
            </a:r>
            <a:r>
              <a:rPr lang="en-GB" sz="1800" dirty="0"/>
              <a:t>j]</a:t>
            </a:r>
          </a:p>
          <a:p>
            <a:pPr defTabSz="540000">
              <a:spcBef>
                <a:spcPts val="600"/>
              </a:spcBef>
            </a:pPr>
            <a:r>
              <a:rPr lang="en-GB" sz="1800" dirty="0"/>
              <a:t>			</a:t>
            </a:r>
            <a:r>
              <a:rPr lang="en-GB" sz="1800" dirty="0" err="1"/>
              <a:t>Arr</a:t>
            </a:r>
            <a:r>
              <a:rPr lang="en-GB" sz="1800" dirty="0"/>
              <a:t> </a:t>
            </a:r>
            <a:r>
              <a:rPr lang="en-GB" sz="1800" dirty="0" smtClean="0"/>
              <a:t>[</a:t>
            </a:r>
            <a:r>
              <a:rPr lang="en-GB" sz="1800" dirty="0"/>
              <a:t>j] = </a:t>
            </a:r>
            <a:r>
              <a:rPr lang="en-GB" sz="1800" dirty="0" err="1"/>
              <a:t>Arr</a:t>
            </a:r>
            <a:r>
              <a:rPr lang="en-GB" sz="1800" dirty="0"/>
              <a:t> </a:t>
            </a:r>
            <a:r>
              <a:rPr lang="en-GB" sz="1800" dirty="0" smtClean="0"/>
              <a:t>[</a:t>
            </a:r>
            <a:r>
              <a:rPr lang="en-GB" sz="1800" dirty="0"/>
              <a:t>j+1]</a:t>
            </a:r>
          </a:p>
          <a:p>
            <a:pPr defTabSz="540000">
              <a:spcBef>
                <a:spcPts val="600"/>
              </a:spcBef>
            </a:pPr>
            <a:r>
              <a:rPr lang="en-GB" sz="1800" dirty="0"/>
              <a:t>			</a:t>
            </a:r>
            <a:r>
              <a:rPr lang="en-GB" sz="1800" dirty="0" err="1"/>
              <a:t>Arr</a:t>
            </a:r>
            <a:r>
              <a:rPr lang="en-GB" sz="1800" dirty="0"/>
              <a:t> </a:t>
            </a:r>
            <a:r>
              <a:rPr lang="en-GB" sz="1800" dirty="0" smtClean="0"/>
              <a:t>[</a:t>
            </a:r>
            <a:r>
              <a:rPr lang="en-GB" sz="1800" dirty="0"/>
              <a:t>j+1] = Temp</a:t>
            </a:r>
          </a:p>
          <a:p>
            <a:pPr defTabSz="540000">
              <a:spcBef>
                <a:spcPts val="600"/>
              </a:spcBef>
            </a:pPr>
            <a:r>
              <a:rPr lang="en-GB" sz="1800" dirty="0"/>
              <a:t>		</a:t>
            </a:r>
            <a:r>
              <a:rPr lang="en-GB" sz="1800" b="1" dirty="0">
                <a:solidFill>
                  <a:srgbClr val="3366FF"/>
                </a:solidFill>
              </a:rPr>
              <a:t>ENDIF</a:t>
            </a:r>
          </a:p>
          <a:p>
            <a:pPr defTabSz="540000">
              <a:spcBef>
                <a:spcPts val="600"/>
              </a:spcBef>
            </a:pPr>
            <a:r>
              <a:rPr lang="en-GB" sz="1800" dirty="0"/>
              <a:t>	</a:t>
            </a:r>
            <a:r>
              <a:rPr lang="en-GB" sz="1800" b="1" dirty="0">
                <a:solidFill>
                  <a:srgbClr val="3366FF"/>
                </a:solidFill>
              </a:rPr>
              <a:t>ENDFOR</a:t>
            </a:r>
          </a:p>
          <a:p>
            <a:pPr defTabSz="540000">
              <a:spcBef>
                <a:spcPts val="600"/>
              </a:spcBef>
            </a:pPr>
            <a:r>
              <a:rPr lang="en-GB" sz="1800" b="1" dirty="0">
                <a:solidFill>
                  <a:srgbClr val="3366FF"/>
                </a:solidFill>
              </a:rPr>
              <a:t>ENDFOR</a:t>
            </a:r>
          </a:p>
        </p:txBody>
      </p:sp>
      <p:sp>
        <p:nvSpPr>
          <p:cNvPr id="61" name="右大括号 60"/>
          <p:cNvSpPr/>
          <p:nvPr/>
        </p:nvSpPr>
        <p:spPr bwMode="auto">
          <a:xfrm>
            <a:off x="7912399" y="3114963"/>
            <a:ext cx="228600" cy="948949"/>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Rectangle 3"/>
          <p:cNvSpPr txBox="1">
            <a:spLocks noChangeArrowheads="1"/>
          </p:cNvSpPr>
          <p:nvPr/>
        </p:nvSpPr>
        <p:spPr bwMode="auto">
          <a:xfrm>
            <a:off x="8140999" y="3232764"/>
            <a:ext cx="951372" cy="6096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Swap</a:t>
            </a:r>
          </a:p>
        </p:txBody>
      </p:sp>
      <p:sp>
        <p:nvSpPr>
          <p:cNvPr id="63" name="Rectangle 3"/>
          <p:cNvSpPr txBox="1">
            <a:spLocks noChangeArrowheads="1"/>
          </p:cNvSpPr>
          <p:nvPr/>
        </p:nvSpPr>
        <p:spPr bwMode="auto">
          <a:xfrm>
            <a:off x="7321925" y="2309660"/>
            <a:ext cx="13716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cxnSp>
        <p:nvCxnSpPr>
          <p:cNvPr id="64" name="肘形连接符 63"/>
          <p:cNvCxnSpPr>
            <a:endCxn id="63" idx="2"/>
          </p:cNvCxnSpPr>
          <p:nvPr/>
        </p:nvCxnSpPr>
        <p:spPr bwMode="auto">
          <a:xfrm flipV="1">
            <a:off x="7607111" y="2745676"/>
            <a:ext cx="400614" cy="193212"/>
          </a:xfrm>
          <a:prstGeom prst="bentConnector2">
            <a:avLst/>
          </a:prstGeom>
          <a:solidFill>
            <a:schemeClr val="bg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矩形 64"/>
          <p:cNvSpPr/>
          <p:nvPr/>
        </p:nvSpPr>
        <p:spPr>
          <a:xfrm>
            <a:off x="6741065" y="5777219"/>
            <a:ext cx="1082348" cy="400110"/>
          </a:xfrm>
          <a:prstGeom prst="rect">
            <a:avLst/>
          </a:prstGeom>
        </p:spPr>
        <p:txBody>
          <a:bodyPr wrap="none">
            <a:spAutoFit/>
          </a:bodyPr>
          <a:lstStyle/>
          <a:p>
            <a:r>
              <a:rPr lang="en-GB" dirty="0" smtClean="0"/>
              <a:t>In place</a:t>
            </a:r>
          </a:p>
        </p:txBody>
      </p:sp>
      <p:sp>
        <p:nvSpPr>
          <p:cNvPr id="66" name="矩形 65"/>
          <p:cNvSpPr/>
          <p:nvPr/>
        </p:nvSpPr>
        <p:spPr>
          <a:xfrm>
            <a:off x="7921718" y="5781042"/>
            <a:ext cx="1324850" cy="400110"/>
          </a:xfrm>
          <a:prstGeom prst="rect">
            <a:avLst/>
          </a:prstGeom>
        </p:spPr>
        <p:txBody>
          <a:bodyPr wrap="none">
            <a:spAutoFit/>
          </a:bodyPr>
          <a:lstStyle/>
          <a:p>
            <a:r>
              <a:rPr lang="en-US" dirty="0" err="1" smtClean="0"/>
              <a:t>N,i,j,Temp</a:t>
            </a:r>
            <a:endParaRPr lang="en-GB" dirty="0"/>
          </a:p>
        </p:txBody>
      </p:sp>
      <mc:AlternateContent xmlns:mc="http://schemas.openxmlformats.org/markup-compatibility/2006" xmlns:a14="http://schemas.microsoft.com/office/drawing/2010/main">
        <mc:Choice Requires="a14">
          <p:sp>
            <p:nvSpPr>
              <p:cNvPr id="69" name="矩形 68"/>
              <p:cNvSpPr/>
              <p:nvPr/>
            </p:nvSpPr>
            <p:spPr>
              <a:xfrm>
                <a:off x="7478131" y="6177329"/>
                <a:ext cx="788869" cy="40011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(1</m:t>
                      </m:r>
                      <m:r>
                        <a:rPr lang="en-US" i="1">
                          <a:latin typeface="Cambria Math" panose="02040503050406030204" pitchFamily="18" charset="0"/>
                        </a:rPr>
                        <m:t>)</m:t>
                      </m:r>
                    </m:oMath>
                  </m:oMathPara>
                </a14:m>
                <a:endParaRPr lang="en-GB" dirty="0"/>
              </a:p>
            </p:txBody>
          </p:sp>
        </mc:Choice>
        <mc:Fallback xmlns="">
          <p:sp>
            <p:nvSpPr>
              <p:cNvPr id="69" name="矩形 68"/>
              <p:cNvSpPr>
                <a:spLocks noRot="1" noChangeAspect="1" noMove="1" noResize="1" noEditPoints="1" noAdjustHandles="1" noChangeArrowheads="1" noChangeShapeType="1" noTextEdit="1"/>
              </p:cNvSpPr>
              <p:nvPr/>
            </p:nvSpPr>
            <p:spPr>
              <a:xfrm>
                <a:off x="7478131" y="6177329"/>
                <a:ext cx="788869" cy="400110"/>
              </a:xfrm>
              <a:prstGeom prst="rect">
                <a:avLst/>
              </a:prstGeom>
              <a:blipFill rotWithShape="0">
                <a:blip r:embed="rId10" cstate="print"/>
                <a:stretch>
                  <a:fillRect b="-18182"/>
                </a:stretch>
              </a:blipFill>
            </p:spPr>
            <p:txBody>
              <a:bodyPr/>
              <a:lstStyle/>
              <a:p>
                <a:r>
                  <a:rPr lang="en-GB">
                    <a:noFill/>
                  </a:rPr>
                  <a:t> </a:t>
                </a:r>
              </a:p>
            </p:txBody>
          </p:sp>
        </mc:Fallback>
      </mc:AlternateContent>
      <p:sp>
        <p:nvSpPr>
          <p:cNvPr id="70" name="加号 69"/>
          <p:cNvSpPr/>
          <p:nvPr/>
        </p:nvSpPr>
        <p:spPr bwMode="auto">
          <a:xfrm>
            <a:off x="7734300" y="5803900"/>
            <a:ext cx="241702" cy="305211"/>
          </a:xfrm>
          <a:prstGeom prst="mathPlus">
            <a:avLst/>
          </a:prstGeom>
          <a:solidFill>
            <a:srgbClr val="FFFF00"/>
          </a:solidFill>
          <a:ln w="12700" cap="flat" cmpd="sng" algn="ctr">
            <a:solidFill>
              <a:srgbClr val="00006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15586747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endParaRPr lang="en-GB" dirty="0"/>
          </a:p>
        </p:txBody>
      </p:sp>
      <mc:AlternateContent xmlns:mc="http://schemas.openxmlformats.org/markup-compatibility/2006" xmlns:a14="http://schemas.microsoft.com/office/drawing/2010/main">
        <mc:Choice Requires="a14">
          <p:sp>
            <p:nvSpPr>
              <p:cNvPr id="10" name="矩形 9"/>
              <p:cNvSpPr/>
              <p:nvPr/>
            </p:nvSpPr>
            <p:spPr>
              <a:xfrm>
                <a:off x="395411" y="1504890"/>
                <a:ext cx="6987041" cy="400110"/>
              </a:xfrm>
              <a:prstGeom prst="rect">
                <a:avLst/>
              </a:prstGeom>
            </p:spPr>
            <p:txBody>
              <a:bodyPr wrap="none">
                <a:spAutoFit/>
              </a:bodyPr>
              <a:lstStyle/>
              <a:p>
                <a:r>
                  <a:rPr lang="en-GB" dirty="0" smtClean="0"/>
                  <a:t>In terms of the size of the array(N): Big O notation -</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𝑂</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b="0" i="1" smtClean="0">
                        <a:latin typeface="Cambria Math" panose="02040503050406030204" pitchFamily="18" charset="0"/>
                      </a:rPr>
                      <m:t>𝑁</m:t>
                    </m:r>
                    <m:r>
                      <a:rPr lang="en-US" i="1">
                        <a:latin typeface="Cambria Math" panose="02040503050406030204" pitchFamily="18" charset="0"/>
                      </a:rPr>
                      <m:t>))</m:t>
                    </m:r>
                  </m:oMath>
                </a14:m>
                <a:endParaRPr lang="en-GB" dirty="0"/>
              </a:p>
            </p:txBody>
          </p:sp>
        </mc:Choice>
        <mc:Fallback xmlns="">
          <p:sp>
            <p:nvSpPr>
              <p:cNvPr id="10" name="矩形 9"/>
              <p:cNvSpPr>
                <a:spLocks noRot="1" noChangeAspect="1" noMove="1" noResize="1" noEditPoints="1" noAdjustHandles="1" noChangeArrowheads="1" noChangeShapeType="1" noTextEdit="1"/>
              </p:cNvSpPr>
              <p:nvPr/>
            </p:nvSpPr>
            <p:spPr>
              <a:xfrm>
                <a:off x="395411" y="1504890"/>
                <a:ext cx="6987041" cy="400110"/>
              </a:xfrm>
              <a:prstGeom prst="rect">
                <a:avLst/>
              </a:prstGeom>
              <a:blipFill rotWithShape="0">
                <a:blip r:embed="rId3" cstate="print"/>
                <a:stretch>
                  <a:fillRect l="-960" t="-7576" b="-27273"/>
                </a:stretch>
              </a:blipFill>
            </p:spPr>
            <p:txBody>
              <a:bodyPr/>
              <a:lstStyle/>
              <a:p>
                <a:r>
                  <a:rPr lang="en-GB">
                    <a:noFill/>
                  </a:rPr>
                  <a:t> </a:t>
                </a:r>
              </a:p>
            </p:txBody>
          </p:sp>
        </mc:Fallback>
      </mc:AlternateContent>
      <p:sp>
        <p:nvSpPr>
          <p:cNvPr id="17" name="Rectangle 3"/>
          <p:cNvSpPr txBox="1">
            <a:spLocks noChangeArrowheads="1"/>
          </p:cNvSpPr>
          <p:nvPr/>
        </p:nvSpPr>
        <p:spPr bwMode="auto">
          <a:xfrm>
            <a:off x="224019" y="3333324"/>
            <a:ext cx="1299981"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18" name="Rectangle 3"/>
          <p:cNvSpPr txBox="1">
            <a:spLocks noChangeArrowheads="1"/>
          </p:cNvSpPr>
          <p:nvPr/>
        </p:nvSpPr>
        <p:spPr bwMode="auto">
          <a:xfrm>
            <a:off x="239052" y="4323924"/>
            <a:ext cx="1268926" cy="9144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Selection</a:t>
            </a:r>
          </a:p>
        </p:txBody>
      </p:sp>
      <p:sp>
        <p:nvSpPr>
          <p:cNvPr id="19" name="Rectangle 3"/>
          <p:cNvSpPr txBox="1">
            <a:spLocks noChangeArrowheads="1"/>
          </p:cNvSpPr>
          <p:nvPr/>
        </p:nvSpPr>
        <p:spPr bwMode="auto">
          <a:xfrm>
            <a:off x="239053" y="5314524"/>
            <a:ext cx="1268926" cy="8382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Bubble</a:t>
            </a:r>
          </a:p>
        </p:txBody>
      </p:sp>
      <mc:AlternateContent xmlns:mc="http://schemas.openxmlformats.org/markup-compatibility/2006" xmlns:a14="http://schemas.microsoft.com/office/drawing/2010/main">
        <mc:Choice Requires="a14">
          <p:graphicFrame>
            <p:nvGraphicFramePr>
              <p:cNvPr id="16" name="表格 15"/>
              <p:cNvGraphicFramePr>
                <a:graphicFrameLocks noGrp="1"/>
              </p:cNvGraphicFramePr>
              <p:nvPr>
                <p:extLst>
                  <p:ext uri="{D42A27DB-BD31-4B8C-83A1-F6EECF244321}">
                    <p14:modId xmlns:p14="http://schemas.microsoft.com/office/powerpoint/2010/main" val="2825378703"/>
                  </p:ext>
                </p:extLst>
              </p:nvPr>
            </p:nvGraphicFramePr>
            <p:xfrm>
              <a:off x="1479638" y="2089320"/>
              <a:ext cx="7315200" cy="4082880"/>
            </p:xfrm>
            <a:graphic>
              <a:graphicData uri="http://schemas.openxmlformats.org/drawingml/2006/table">
                <a:tbl>
                  <a:tblPr firstRow="1" bandRow="1">
                    <a:tableStyleId>{0505E3EF-67EA-436B-97B2-0124C06EBD24}</a:tableStyleId>
                  </a:tblPr>
                  <a:tblGrid>
                    <a:gridCol w="2177962"/>
                    <a:gridCol w="2209800"/>
                    <a:gridCol w="1752600"/>
                    <a:gridCol w="1174838"/>
                  </a:tblGrid>
                  <a:tr h="59436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cap="none" normalizeH="0" baseline="0" dirty="0" smtClean="0">
                              <a:ln>
                                <a:noFill/>
                              </a:ln>
                              <a:solidFill>
                                <a:schemeClr val="tx1"/>
                              </a:solidFill>
                              <a:effectLst/>
                              <a:latin typeface="Arial" charset="0"/>
                              <a:ea typeface="黑体" pitchFamily="2" charset="-122"/>
                            </a:rPr>
                            <a:t>Stability</a:t>
                          </a:r>
                          <a:endParaRPr kumimoji="0" lang="en-GB" sz="1800" b="0" i="1"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dirty="0"/>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i="1" dirty="0">
                                        <a:latin typeface="Cambria Math" panose="02040503050406030204" pitchFamily="18" charset="0"/>
                                      </a:rPr>
                                      <m:t>𝑁</m:t>
                                    </m:r>
                                    <m:r>
                                      <a:rPr lang="en-US" i="1" dirty="0">
                                        <a:latin typeface="Cambria Math" panose="02040503050406030204" pitchFamily="18" charset="0"/>
                                      </a:rPr>
                                      <m:t>(</m:t>
                                    </m:r>
                                    <m:r>
                                      <a:rPr lang="en-US" i="1" dirty="0">
                                        <a:latin typeface="Cambria Math" panose="02040503050406030204" pitchFamily="18" charset="0"/>
                                      </a:rPr>
                                      <m:t>𝑁</m:t>
                                    </m:r>
                                    <m:r>
                                      <a:rPr lang="en-US" i="1" dirty="0">
                                        <a:latin typeface="Cambria Math" panose="02040503050406030204" pitchFamily="18" charset="0"/>
                                      </a:rPr>
                                      <m:t>−1)</m:t>
                                    </m:r>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i="1" dirty="0">
                                        <a:latin typeface="Cambria Math" panose="02040503050406030204" pitchFamily="18" charset="0"/>
                                      </a:rPr>
                                      <m:t>𝑁</m:t>
                                    </m:r>
                                    <m:d>
                                      <m:dPr>
                                        <m:ctrlPr>
                                          <a:rPr lang="en-US" i="1" dirty="0">
                                            <a:latin typeface="Cambria Math" panose="02040503050406030204" pitchFamily="18" charset="0"/>
                                          </a:rPr>
                                        </m:ctrlPr>
                                      </m:dPr>
                                      <m:e>
                                        <m:r>
                                          <a:rPr lang="en-US" i="1" dirty="0">
                                            <a:latin typeface="Cambria Math" panose="02040503050406030204" pitchFamily="18" charset="0"/>
                                          </a:rPr>
                                          <m:t>𝑁</m:t>
                                        </m:r>
                                        <m:r>
                                          <a:rPr lang="en-US" i="1" dirty="0">
                                            <a:latin typeface="Cambria Math" panose="02040503050406030204" pitchFamily="18" charset="0"/>
                                          </a:rPr>
                                          <m:t>−1</m:t>
                                        </m:r>
                                      </m:e>
                                    </m:d>
                                  </m:num>
                                  <m:den>
                                    <m:r>
                                      <a:rPr lang="en-US" i="1" dirty="0">
                                        <a:latin typeface="Cambria Math" panose="02040503050406030204" pitchFamily="18" charset="0"/>
                                      </a:rPr>
                                      <m:t>2</m:t>
                                    </m:r>
                                    <m:r>
                                      <m:rPr>
                                        <m:nor/>
                                      </m:rPr>
                                      <a:rPr lang="en-GB" dirty="0"/>
                                      <m:t> </m:t>
                                    </m:r>
                                  </m:den>
                                </m:f>
                                <m:r>
                                  <a:rPr lang="en-US" b="0" i="1" dirty="0" smtClean="0">
                                    <a:latin typeface="Cambria Math" panose="02040503050406030204" pitchFamily="18" charset="0"/>
                                  </a:rPr>
                                  <m:t>~</m:t>
                                </m:r>
                                <m:r>
                                  <a:rPr lang="en-US" i="1" smtClean="0">
                                    <a:latin typeface="Cambria Math" panose="02040503050406030204" pitchFamily="18" charset="0"/>
                                  </a:rPr>
                                  <m:t>𝑂</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𝑁</m:t>
                                    </m:r>
                                  </m:e>
                                  <m:sup>
                                    <m:r>
                                      <a:rPr lang="en-US" b="0" i="1" smtClean="0">
                                        <a:latin typeface="Cambria Math" panose="02040503050406030204" pitchFamily="18" charset="0"/>
                                      </a:rPr>
                                      <m:t>2</m:t>
                                    </m:r>
                                  </m:sup>
                                </m:sSup>
                                <m:r>
                                  <a:rPr lang="en-US" i="1">
                                    <a:latin typeface="Cambria Math" panose="02040503050406030204" pitchFamily="18" charset="0"/>
                                  </a:rPr>
                                  <m:t>)</m:t>
                                </m:r>
                              </m:oMath>
                            </m:oMathPara>
                          </a14:m>
                          <a:endParaRPr lang="en-GB"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𝑂</m:t>
                                </m:r>
                                <m:r>
                                  <a:rPr lang="en-US" b="0" i="1" smtClean="0">
                                    <a:latin typeface="Cambria Math" panose="02040503050406030204" pitchFamily="18" charset="0"/>
                                  </a:rPr>
                                  <m:t>(1</m:t>
                                </m:r>
                                <m:r>
                                  <a:rPr lang="en-US" i="1">
                                    <a:latin typeface="Cambria Math" panose="02040503050406030204" pitchFamily="18" charset="0"/>
                                  </a:rPr>
                                  <m:t>)</m:t>
                                </m:r>
                              </m:oMath>
                            </m:oMathPara>
                          </a14:m>
                          <a:endParaRPr lang="en-GB" dirty="0"/>
                        </a:p>
                      </a:txBody>
                      <a:tcPr anchor="ctr"/>
                    </a:tc>
                    <a:tc>
                      <a:txBody>
                        <a:bodyPr/>
                        <a:lstStyle/>
                        <a:p>
                          <a:pPr algn="ctr"/>
                          <a:r>
                            <a:rPr lang="en-US" dirty="0" smtClean="0"/>
                            <a:t>Stable</a:t>
                          </a:r>
                          <a:endParaRPr lang="en-GB" dirty="0"/>
                        </a:p>
                      </a:txBody>
                      <a:tcPr anchor="ctr"/>
                    </a:tc>
                  </a:tr>
                </a:tbl>
              </a:graphicData>
            </a:graphic>
          </p:graphicFrame>
        </mc:Choice>
        <mc:Fallback xmlns="">
          <p:graphicFrame>
            <p:nvGraphicFramePr>
              <p:cNvPr id="16" name="表格 15"/>
              <p:cNvGraphicFramePr>
                <a:graphicFrameLocks noGrp="1"/>
              </p:cNvGraphicFramePr>
              <p:nvPr>
                <p:extLst>
                  <p:ext uri="{D42A27DB-BD31-4B8C-83A1-F6EECF244321}">
                    <p14:modId xmlns:p14="http://schemas.microsoft.com/office/powerpoint/2010/main" xmlns="" xmlns:a14="http://schemas.microsoft.com/office/drawing/2010/main" val="2825378703"/>
                  </p:ext>
                </p:extLst>
              </p:nvPr>
            </p:nvGraphicFramePr>
            <p:xfrm>
              <a:off x="1479638" y="2089320"/>
              <a:ext cx="7315200" cy="4082880"/>
            </p:xfrm>
            <a:graphic>
              <a:graphicData uri="http://schemas.openxmlformats.org/drawingml/2006/table">
                <a:tbl>
                  <a:tblPr firstRow="1" bandRow="1">
                    <a:tableStyleId>{0505E3EF-67EA-436B-97B2-0124C06EBD24}</a:tableStyleId>
                  </a:tblPr>
                  <a:tblGrid>
                    <a:gridCol w="2177962"/>
                    <a:gridCol w="2209800"/>
                    <a:gridCol w="1752600"/>
                    <a:gridCol w="1174838"/>
                  </a:tblGrid>
                  <a:tr h="64008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charset="0"/>
                              <a:ea typeface="黑体" pitchFamily="2" charset="-122"/>
                            </a:rPr>
                            <a:t>Computational</a:t>
                          </a:r>
                          <a:r>
                            <a:rPr kumimoji="0" lang="en-US" sz="1800" b="1" i="0" u="none" strike="noStrike" cap="none" normalizeH="0" dirty="0" smtClean="0">
                              <a:ln>
                                <a:noFill/>
                              </a:ln>
                              <a:solidFill>
                                <a:schemeClr val="tx1"/>
                              </a:solidFill>
                              <a:effectLst/>
                              <a:latin typeface="Arial" charset="0"/>
                              <a:ea typeface="黑体" pitchFamily="2" charset="-122"/>
                            </a:rPr>
                            <a:t> complexity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dirty="0" smtClean="0">
                              <a:ln>
                                <a:noFill/>
                              </a:ln>
                              <a:solidFill>
                                <a:schemeClr val="tx1"/>
                              </a:solidFill>
                              <a:effectLst/>
                              <a:latin typeface="Arial" charset="0"/>
                              <a:ea typeface="黑体" pitchFamily="2" charset="-122"/>
                            </a:rPr>
                            <a:t>Time usage</a:t>
                          </a:r>
                          <a:endParaRPr kumimoji="0" lang="en-GB" sz="1800" b="1" i="0" u="none" strike="noStrike" cap="none" normalizeH="0" baseline="0" dirty="0" smtClean="0">
                            <a:ln>
                              <a:noFill/>
                            </a:ln>
                            <a:solidFill>
                              <a:schemeClr val="tx1"/>
                            </a:solidFill>
                            <a:effectLst/>
                            <a:latin typeface="Arial" charset="0"/>
                            <a:ea typeface="黑体" pitchFamily="2" charset="-122"/>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dirty="0"/>
                        </a:p>
                      </a:txBody>
                      <a:tcPr>
                        <a:lnB w="12700" cap="flat" cmpd="sng" algn="ctr">
                          <a:solidFill>
                            <a:schemeClr val="tx1"/>
                          </a:solidFill>
                          <a:prstDash val="solid"/>
                          <a:round/>
                          <a:headEnd type="none" w="med" len="med"/>
                          <a:tailEnd type="none" w="med" len="med"/>
                        </a:lnB>
                      </a:tcPr>
                    </a:tc>
                    <a:tc rowSpan="2">
                      <a:txBody>
                        <a:bodyPr/>
                        <a:lstStyle/>
                        <a:p>
                          <a:pPr marL="0" marR="0" indent="0" algn="ctr" defTabSz="914400" rtl="0" eaLnBrk="1" fontAlgn="base" latinLnBrk="0" hangingPunct="1">
                            <a:lnSpc>
                              <a:spcPct val="100000"/>
                            </a:lnSpc>
                            <a:spcBef>
                              <a:spcPts val="0"/>
                            </a:spcBef>
                            <a:spcAft>
                              <a:spcPct val="0"/>
                            </a:spcAft>
                            <a:buClrTx/>
                            <a:buSzTx/>
                            <a:buFontTx/>
                            <a:buNone/>
                            <a:tabLst/>
                          </a:pPr>
                          <a:r>
                            <a:rPr lang="en-US" dirty="0" smtClean="0">
                              <a:latin typeface="Arial" charset="0"/>
                              <a:ea typeface="黑体" pitchFamily="2" charset="-122"/>
                            </a:rPr>
                            <a:t>Space complexity</a:t>
                          </a:r>
                        </a:p>
                        <a:p>
                          <a:pPr algn="ctr">
                            <a:spcBef>
                              <a:spcPts val="0"/>
                            </a:spcBef>
                          </a:pPr>
                          <a:r>
                            <a:rPr lang="en-US" dirty="0" smtClean="0">
                              <a:latin typeface="Arial" charset="0"/>
                              <a:ea typeface="黑体" pitchFamily="2" charset="-122"/>
                            </a:rPr>
                            <a:t>Memory usage </a:t>
                          </a:r>
                          <a:endParaRPr kumimoji="0" lang="en-GB" sz="1800" b="0" i="0"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cap="none" normalizeH="0" baseline="0" dirty="0" smtClean="0">
                              <a:ln>
                                <a:noFill/>
                              </a:ln>
                              <a:solidFill>
                                <a:schemeClr val="tx1"/>
                              </a:solidFill>
                              <a:effectLst/>
                              <a:latin typeface="Arial" charset="0"/>
                              <a:ea typeface="黑体" pitchFamily="2" charset="-122"/>
                            </a:rPr>
                            <a:t>Stability</a:t>
                          </a:r>
                          <a:endParaRPr kumimoji="0" lang="en-GB" sz="1800" b="0" i="1" u="none" strike="noStrike" cap="none" normalizeH="0" baseline="0" dirty="0" smtClean="0">
                            <a:ln>
                              <a:noFill/>
                            </a:ln>
                            <a:solidFill>
                              <a:schemeClr val="tx1"/>
                            </a:solidFill>
                            <a:effectLst/>
                            <a:latin typeface="Arial" charset="0"/>
                            <a:ea typeface="黑体" pitchFamily="2" charset="-122"/>
                          </a:endParaRPr>
                        </a:p>
                      </a:txBody>
                      <a:tcPr anchor="ctr">
                        <a:solidFill>
                          <a:schemeClr val="accent4">
                            <a:lumMod val="20000"/>
                            <a:lumOff val="80000"/>
                          </a:schemeClr>
                        </a:solidFill>
                      </a:tcPr>
                    </a:tc>
                  </a:tr>
                  <a:tr h="594360">
                    <a:tc>
                      <a:txBody>
                        <a:bodyPr/>
                        <a:lstStyle/>
                        <a:p>
                          <a:pPr algn="ctr"/>
                          <a:r>
                            <a:rPr lang="en-US" b="1" dirty="0" smtClean="0">
                              <a:latin typeface="Arial" charset="0"/>
                              <a:ea typeface="黑体" pitchFamily="2" charset="-122"/>
                            </a:rPr>
                            <a:t>Comparison</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b="1" dirty="0" smtClean="0">
                              <a:latin typeface="Arial" charset="0"/>
                              <a:ea typeface="黑体" pitchFamily="2" charset="-122"/>
                            </a:rPr>
                            <a:t>Swaps</a:t>
                          </a:r>
                          <a:endParaRPr lang="en-GB" b="1" dirty="0"/>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vMerge="1">
                      <a:txBody>
                        <a:bodyPr/>
                        <a:lstStyle/>
                        <a:p>
                          <a:endParaRPr lang="en-GB"/>
                        </a:p>
                      </a:txBody>
                      <a:tcPr/>
                    </a:tc>
                    <a:tc vMerge="1">
                      <a:txBody>
                        <a:bodyPr/>
                        <a:lstStyle/>
                        <a:p>
                          <a:endParaRPr lang="en-GB"/>
                        </a:p>
                      </a:txBody>
                      <a:tcPr/>
                    </a:tc>
                  </a:tr>
                  <a:tr h="949480">
                    <a:tc>
                      <a:txBody>
                        <a:bodyPr/>
                        <a:lstStyle/>
                        <a:p>
                          <a:pPr algn="ctr"/>
                          <a:endParaRPr lang="en-GB" dirty="0"/>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dirty="0"/>
                        </a:p>
                      </a:txBody>
                      <a:tcPr anchor="ctr"/>
                    </a:tc>
                  </a:tr>
                  <a:tr h="949480">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c>
                      <a:txBody>
                        <a:bodyPr/>
                        <a:lstStyle/>
                        <a:p>
                          <a:pPr algn="ctr"/>
                          <a:endParaRPr lang="en-GB" dirty="0"/>
                        </a:p>
                      </a:txBody>
                      <a:tcPr anchor="ctr">
                        <a:solidFill>
                          <a:schemeClr val="accent3">
                            <a:lumMod val="20000"/>
                            <a:lumOff val="80000"/>
                          </a:schemeClr>
                        </a:solidFill>
                      </a:tcPr>
                    </a:tc>
                  </a:tr>
                  <a:tr h="949480">
                    <a:tc>
                      <a:txBody>
                        <a:bodyPr/>
                        <a:lstStyle/>
                        <a:p>
                          <a:endParaRPr lang="en-US"/>
                        </a:p>
                      </a:txBody>
                      <a:tcPr anchor="ctr">
                        <a:blipFill rotWithShape="0">
                          <a:blip r:embed="rId4"/>
                          <a:stretch>
                            <a:fillRect l="-279" t="-333333" r="-236034" b="-1282"/>
                          </a:stretch>
                        </a:blipFill>
                      </a:tcPr>
                    </a:tc>
                    <a:tc>
                      <a:txBody>
                        <a:bodyPr/>
                        <a:lstStyle/>
                        <a:p>
                          <a:endParaRPr lang="en-US"/>
                        </a:p>
                      </a:txBody>
                      <a:tcPr anchor="ctr">
                        <a:blipFill rotWithShape="0">
                          <a:blip r:embed="rId4"/>
                          <a:stretch>
                            <a:fillRect l="-99171" t="-333333" r="-133425" b="-1282"/>
                          </a:stretch>
                        </a:blipFill>
                      </a:tcPr>
                    </a:tc>
                    <a:tc>
                      <a:txBody>
                        <a:bodyPr/>
                        <a:lstStyle/>
                        <a:p>
                          <a:endParaRPr lang="en-US"/>
                        </a:p>
                      </a:txBody>
                      <a:tcPr anchor="ctr">
                        <a:blipFill rotWithShape="0">
                          <a:blip r:embed="rId4"/>
                          <a:stretch>
                            <a:fillRect l="-250347" t="-333333" r="-67708" b="-1282"/>
                          </a:stretch>
                        </a:blipFill>
                      </a:tcPr>
                    </a:tc>
                    <a:tc>
                      <a:txBody>
                        <a:bodyPr/>
                        <a:lstStyle/>
                        <a:p>
                          <a:pPr algn="ctr"/>
                          <a:r>
                            <a:rPr lang="en-US" dirty="0" smtClean="0"/>
                            <a:t>Stable</a:t>
                          </a:r>
                          <a:endParaRPr lang="en-GB" dirty="0"/>
                        </a:p>
                      </a:txBody>
                      <a:tcPr anchor="ctr"/>
                    </a:tc>
                  </a:tr>
                </a:tbl>
              </a:graphicData>
            </a:graphic>
          </p:graphicFrame>
        </mc:Fallback>
      </mc:AlternateContent>
    </p:spTree>
    <p:extLst>
      <p:ext uri="{BB962C8B-B14F-4D97-AF65-F5344CB8AC3E}">
        <p14:creationId xmlns:p14="http://schemas.microsoft.com/office/powerpoint/2010/main" val="14080001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Performance Analysis</a:t>
            </a:r>
            <a:endParaRPr lang="en-GB" dirty="0"/>
          </a:p>
        </p:txBody>
      </p:sp>
      <p:sp>
        <p:nvSpPr>
          <p:cNvPr id="8" name="Rectangle 3"/>
          <p:cNvSpPr txBox="1">
            <a:spLocks noChangeArrowheads="1"/>
          </p:cNvSpPr>
          <p:nvPr/>
        </p:nvSpPr>
        <p:spPr bwMode="auto">
          <a:xfrm>
            <a:off x="38101" y="2192363"/>
            <a:ext cx="346709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Theory Deduction</a:t>
            </a:r>
          </a:p>
        </p:txBody>
      </p:sp>
      <p:sp>
        <p:nvSpPr>
          <p:cNvPr id="9" name="Rectangle 3"/>
          <p:cNvSpPr txBox="1">
            <a:spLocks noChangeArrowheads="1"/>
          </p:cNvSpPr>
          <p:nvPr/>
        </p:nvSpPr>
        <p:spPr bwMode="auto">
          <a:xfrm>
            <a:off x="3352800" y="2052197"/>
            <a:ext cx="5638651" cy="69193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lvl="1"/>
            <a:r>
              <a:rPr lang="en-US" altLang="zh-CN" dirty="0" smtClean="0"/>
              <a:t>Based on the analysis of bubble sort </a:t>
            </a:r>
            <a:r>
              <a:rPr lang="en-US" altLang="zh-CN" dirty="0" smtClean="0">
                <a:sym typeface="Wingdings" panose="05000000000000000000" pitchFamily="2" charset="2"/>
              </a:rPr>
              <a:t> </a:t>
            </a:r>
          </a:p>
          <a:p>
            <a:pPr lvl="1"/>
            <a:r>
              <a:rPr lang="en-US" altLang="zh-CN" dirty="0" smtClean="0">
                <a:sym typeface="Wingdings" panose="05000000000000000000" pitchFamily="2" charset="2"/>
              </a:rPr>
              <a:t>Complete the comparison table on the handout</a:t>
            </a:r>
            <a:endParaRPr lang="en-US" altLang="zh-CN" dirty="0"/>
          </a:p>
        </p:txBody>
      </p:sp>
      <p:sp>
        <p:nvSpPr>
          <p:cNvPr id="12" name="圆角矩形 11"/>
          <p:cNvSpPr/>
          <p:nvPr/>
        </p:nvSpPr>
        <p:spPr bwMode="auto">
          <a:xfrm>
            <a:off x="3238500" y="1383827"/>
            <a:ext cx="2667000" cy="521173"/>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3200" b="1" dirty="0" smtClean="0">
                <a:solidFill>
                  <a:schemeClr val="bg1"/>
                </a:solidFill>
                <a:effectLst>
                  <a:outerShdw blurRad="38100" dist="38100" dir="2700000" algn="tl">
                    <a:srgbClr val="000000">
                      <a:alpha val="43137"/>
                    </a:srgbClr>
                  </a:outerShdw>
                </a:effectLst>
                <a:latin typeface="Arial" charset="0"/>
                <a:ea typeface="黑体" pitchFamily="2" charset="-122"/>
              </a:rPr>
              <a:t>Homework</a:t>
            </a:r>
            <a:endParaRPr lang="zh-CN" altLang="en-US" sz="32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13" name="Rectangle 3"/>
          <p:cNvSpPr txBox="1">
            <a:spLocks noChangeArrowheads="1"/>
          </p:cNvSpPr>
          <p:nvPr/>
        </p:nvSpPr>
        <p:spPr bwMode="auto">
          <a:xfrm>
            <a:off x="0" y="3063268"/>
            <a:ext cx="3467099"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algn="ctr">
              <a:spcBef>
                <a:spcPts val="0"/>
              </a:spcBef>
            </a:pPr>
            <a:r>
              <a:rPr lang="en-US" altLang="zh-CN" sz="2400" b="1" dirty="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24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15" name="Rectangle 3"/>
          <p:cNvSpPr txBox="1">
            <a:spLocks noChangeArrowheads="1"/>
          </p:cNvSpPr>
          <p:nvPr/>
        </p:nvSpPr>
        <p:spPr bwMode="auto">
          <a:xfrm>
            <a:off x="38101" y="3564894"/>
            <a:ext cx="3467098" cy="2226306"/>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lvl="1"/>
            <a:r>
              <a:rPr lang="en-US" altLang="zh-CN" dirty="0" smtClean="0"/>
              <a:t>Explore the algorithm performance based on running the programs </a:t>
            </a:r>
            <a:r>
              <a:rPr lang="en-US" altLang="zh-CN" dirty="0" smtClean="0">
                <a:sym typeface="Wingdings" panose="05000000000000000000" pitchFamily="2" charset="2"/>
              </a:rPr>
              <a:t> </a:t>
            </a:r>
            <a:endParaRPr lang="en-US" altLang="zh-CN" dirty="0" smtClean="0"/>
          </a:p>
          <a:p>
            <a:pPr lvl="1"/>
            <a:r>
              <a:rPr lang="en-US" altLang="zh-CN" dirty="0" smtClean="0"/>
              <a:t>Plot the running time needed for different array size N</a:t>
            </a:r>
          </a:p>
          <a:p>
            <a:pPr lvl="1"/>
            <a:r>
              <a:rPr lang="en-US" altLang="zh-CN" dirty="0" smtClean="0"/>
              <a:t>Check the experiment results with theory</a:t>
            </a:r>
            <a:endParaRPr lang="en-US" altLang="zh-CN" dirty="0"/>
          </a:p>
        </p:txBody>
      </p:sp>
      <p:pic>
        <p:nvPicPr>
          <p:cNvPr id="39938" name="Picture 2" descr="http://www.personal.kent.edu/~rmuhamma/Algorithms/MyAlgorithms/Sorting/Gifs/sortGraph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9926" y="2891328"/>
            <a:ext cx="5563274" cy="380157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6347023"/>
            <a:ext cx="4572000" cy="307777"/>
          </a:xfrm>
          <a:prstGeom prst="rect">
            <a:avLst/>
          </a:prstGeom>
          <a:solidFill>
            <a:schemeClr val="bg1"/>
          </a:solidFill>
        </p:spPr>
        <p:txBody>
          <a:bodyPr>
            <a:spAutoFit/>
          </a:bodyPr>
          <a:lstStyle/>
          <a:p>
            <a:r>
              <a:rPr lang="en-GB" sz="1400" dirty="0">
                <a:hlinkClick r:id="rId4"/>
              </a:rPr>
              <a:t>http://blog.csdn.net/liya0421/article/details/5798840</a:t>
            </a:r>
            <a:endParaRPr lang="en-GB" sz="1400" dirty="0"/>
          </a:p>
        </p:txBody>
      </p:sp>
      <p:sp>
        <p:nvSpPr>
          <p:cNvPr id="20" name="矩形 19"/>
          <p:cNvSpPr/>
          <p:nvPr/>
        </p:nvSpPr>
        <p:spPr>
          <a:xfrm>
            <a:off x="0" y="5977691"/>
            <a:ext cx="3238500" cy="369332"/>
          </a:xfrm>
          <a:prstGeom prst="rect">
            <a:avLst/>
          </a:prstGeom>
          <a:solidFill>
            <a:schemeClr val="bg1"/>
          </a:solidFill>
        </p:spPr>
        <p:txBody>
          <a:bodyPr wrap="square">
            <a:spAutoFit/>
          </a:bodyPr>
          <a:lstStyle/>
          <a:p>
            <a:r>
              <a:rPr lang="en-GB" sz="1800" dirty="0" smtClean="0"/>
              <a:t>How to record running time:</a:t>
            </a:r>
            <a:endParaRPr lang="en-GB" sz="1800" dirty="0"/>
          </a:p>
        </p:txBody>
      </p:sp>
    </p:spTree>
    <p:extLst>
      <p:ext uri="{BB962C8B-B14F-4D97-AF65-F5344CB8AC3E}">
        <p14:creationId xmlns:p14="http://schemas.microsoft.com/office/powerpoint/2010/main" val="33701467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Extensions</a:t>
            </a:r>
            <a:endParaRPr lang="en-GB" dirty="0"/>
          </a:p>
        </p:txBody>
      </p:sp>
      <p:sp>
        <p:nvSpPr>
          <p:cNvPr id="4" name="矩形 3"/>
          <p:cNvSpPr/>
          <p:nvPr/>
        </p:nvSpPr>
        <p:spPr>
          <a:xfrm>
            <a:off x="2317824" y="6096000"/>
            <a:ext cx="5867400" cy="400110"/>
          </a:xfrm>
          <a:prstGeom prst="rect">
            <a:avLst/>
          </a:prstGeom>
        </p:spPr>
        <p:txBody>
          <a:bodyPr wrap="square">
            <a:spAutoFit/>
          </a:bodyPr>
          <a:lstStyle/>
          <a:p>
            <a:r>
              <a:rPr lang="en-GB" dirty="0">
                <a:hlinkClick r:id="rId3"/>
              </a:rPr>
              <a:t>http://en.wikipedia.org/wiki/Sorting_algorithm</a:t>
            </a:r>
            <a:endParaRPr lang="en-GB" dirty="0"/>
          </a:p>
        </p:txBody>
      </p:sp>
      <p:sp>
        <p:nvSpPr>
          <p:cNvPr id="14" name="Rectangle 3"/>
          <p:cNvSpPr txBox="1">
            <a:spLocks noChangeArrowheads="1"/>
          </p:cNvSpPr>
          <p:nvPr/>
        </p:nvSpPr>
        <p:spPr bwMode="auto">
          <a:xfrm>
            <a:off x="393700" y="4592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Quick Sort</a:t>
            </a:r>
          </a:p>
        </p:txBody>
      </p:sp>
      <p:sp>
        <p:nvSpPr>
          <p:cNvPr id="16" name="Rectangle 3"/>
          <p:cNvSpPr txBox="1">
            <a:spLocks noChangeArrowheads="1"/>
          </p:cNvSpPr>
          <p:nvPr/>
        </p:nvSpPr>
        <p:spPr bwMode="auto">
          <a:xfrm>
            <a:off x="393700" y="4079844"/>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Merge Sort</a:t>
            </a:r>
          </a:p>
        </p:txBody>
      </p:sp>
      <p:sp>
        <p:nvSpPr>
          <p:cNvPr id="17" name="Rectangle 3"/>
          <p:cNvSpPr txBox="1">
            <a:spLocks noChangeArrowheads="1"/>
          </p:cNvSpPr>
          <p:nvPr/>
        </p:nvSpPr>
        <p:spPr bwMode="auto">
          <a:xfrm>
            <a:off x="381000" y="3576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Heap Sort</a:t>
            </a:r>
          </a:p>
        </p:txBody>
      </p:sp>
      <p:sp>
        <p:nvSpPr>
          <p:cNvPr id="18" name="Rectangle 3"/>
          <p:cNvSpPr txBox="1">
            <a:spLocks noChangeArrowheads="1"/>
          </p:cNvSpPr>
          <p:nvPr/>
        </p:nvSpPr>
        <p:spPr bwMode="auto">
          <a:xfrm>
            <a:off x="393700" y="3068622"/>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Shell Sort</a:t>
            </a:r>
          </a:p>
        </p:txBody>
      </p:sp>
      <p:sp>
        <p:nvSpPr>
          <p:cNvPr id="19" name="Rectangle 3"/>
          <p:cNvSpPr txBox="1">
            <a:spLocks noChangeArrowheads="1"/>
          </p:cNvSpPr>
          <p:nvPr/>
        </p:nvSpPr>
        <p:spPr bwMode="auto">
          <a:xfrm>
            <a:off x="393700" y="5105400"/>
            <a:ext cx="1447800" cy="381000"/>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a:t>
            </a:r>
          </a:p>
        </p:txBody>
      </p:sp>
      <p:sp>
        <p:nvSpPr>
          <p:cNvPr id="21" name="Rectangle 3"/>
          <p:cNvSpPr txBox="1">
            <a:spLocks noChangeArrowheads="1"/>
          </p:cNvSpPr>
          <p:nvPr/>
        </p:nvSpPr>
        <p:spPr bwMode="auto">
          <a:xfrm>
            <a:off x="1993900" y="2355033"/>
            <a:ext cx="16764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Algorithm</a:t>
            </a:r>
          </a:p>
        </p:txBody>
      </p:sp>
      <p:sp>
        <p:nvSpPr>
          <p:cNvPr id="22" name="Rectangle 3"/>
          <p:cNvSpPr txBox="1">
            <a:spLocks noChangeArrowheads="1"/>
          </p:cNvSpPr>
          <p:nvPr/>
        </p:nvSpPr>
        <p:spPr bwMode="auto">
          <a:xfrm>
            <a:off x="4127500" y="2355033"/>
            <a:ext cx="22098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Implementation</a:t>
            </a:r>
          </a:p>
        </p:txBody>
      </p:sp>
      <p:sp>
        <p:nvSpPr>
          <p:cNvPr id="23" name="Rectangle 3"/>
          <p:cNvSpPr txBox="1">
            <a:spLocks noChangeArrowheads="1"/>
          </p:cNvSpPr>
          <p:nvPr/>
        </p:nvSpPr>
        <p:spPr bwMode="auto">
          <a:xfrm>
            <a:off x="6680200" y="2355033"/>
            <a:ext cx="1905000"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Performance</a:t>
            </a:r>
          </a:p>
        </p:txBody>
      </p:sp>
      <p:sp>
        <p:nvSpPr>
          <p:cNvPr id="24" name="矩形 23"/>
          <p:cNvSpPr/>
          <p:nvPr/>
        </p:nvSpPr>
        <p:spPr>
          <a:xfrm>
            <a:off x="685800" y="1596934"/>
            <a:ext cx="8191500"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GB" dirty="0" smtClean="0"/>
              <a:t>How to improve the 3 basic algorithms: Insertion, Selection, Bubble?</a:t>
            </a:r>
            <a:endParaRPr lang="en-GB" dirty="0"/>
          </a:p>
        </p:txBody>
      </p:sp>
    </p:spTree>
    <p:extLst>
      <p:ext uri="{BB962C8B-B14F-4D97-AF65-F5344CB8AC3E}">
        <p14:creationId xmlns:p14="http://schemas.microsoft.com/office/powerpoint/2010/main" val="37249481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4374550"/>
            <a:ext cx="2683948" cy="1219201"/>
          </a:xfrm>
          <a:prstGeom prst="foldedCorner">
            <a:avLst>
              <a:gd name="adj" fmla="val 28692"/>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2257043"/>
            <a:ext cx="1716024" cy="829056"/>
          </a:xfrm>
          <a:prstGeom prst="roundRect">
            <a:avLst/>
          </a:prstGeom>
          <a:ln w="5715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752599"/>
            <a:ext cx="1828800" cy="448056"/>
          </a:xfrm>
          <a:prstGeom prst="rect">
            <a:avLst/>
          </a:prstGeom>
          <a:ln w="57150">
            <a:solidFill>
              <a:srgbClr val="FF0000"/>
            </a:solidFill>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752343"/>
            <a:ext cx="1828800" cy="448056"/>
          </a:xfrm>
          <a:prstGeom prst="rect">
            <a:avLst/>
          </a:prstGeom>
          <a:ln w="57150">
            <a:solidFill>
              <a:srgbClr val="FF0000"/>
            </a:solidFill>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849017"/>
            <a:ext cx="21352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774454"/>
            <a:ext cx="21291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723767"/>
            <a:ext cx="2106732" cy="448433"/>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976627"/>
            <a:ext cx="1345876" cy="694944"/>
          </a:xfrm>
          <a:prstGeom prst="bentConnector3">
            <a:avLst>
              <a:gd name="adj1" fmla="val 17388"/>
            </a:avLst>
          </a:prstGeom>
          <a:solidFill>
            <a:schemeClr val="bg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671571"/>
            <a:ext cx="1345876" cy="304800"/>
          </a:xfrm>
          <a:prstGeom prst="bentConnector3">
            <a:avLst>
              <a:gd name="adj1" fmla="val 17388"/>
            </a:avLst>
          </a:prstGeom>
          <a:solidFill>
            <a:schemeClr val="bg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4075724"/>
            <a:ext cx="684199" cy="928730"/>
          </a:xfrm>
          <a:prstGeom prst="bentConnector3">
            <a:avLst>
              <a:gd name="adj1" fmla="val 19707"/>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5001161"/>
            <a:ext cx="693343" cy="3293"/>
          </a:xfrm>
          <a:prstGeom prst="bentConnector3">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5004454"/>
            <a:ext cx="726872" cy="943530"/>
          </a:xfrm>
          <a:prstGeom prst="bentConnector3">
            <a:avLst>
              <a:gd name="adj1" fmla="val 1813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495735" y="1613916"/>
            <a:ext cx="925253" cy="400110"/>
          </a:xfrm>
          <a:prstGeom prst="rect">
            <a:avLst/>
          </a:prstGeom>
          <a:noFill/>
        </p:spPr>
        <p:txBody>
          <a:bodyPr wrap="none" rtlCol="0">
            <a:spAutoFit/>
          </a:bodyPr>
          <a:lstStyle/>
          <a:p>
            <a:r>
              <a:rPr lang="en-US" altLang="zh-CN" dirty="0" smtClean="0">
                <a:solidFill>
                  <a:srgbClr val="FF0000"/>
                </a:solidFill>
              </a:rPr>
              <a:t>What?</a:t>
            </a:r>
            <a:endParaRPr lang="zh-CN" altLang="en-US" dirty="0">
              <a:solidFill>
                <a:srgbClr val="FF0000"/>
              </a:solidFill>
            </a:endParaRPr>
          </a:p>
        </p:txBody>
      </p:sp>
      <p:sp>
        <p:nvSpPr>
          <p:cNvPr id="27" name="TextBox 52"/>
          <p:cNvSpPr txBox="1"/>
          <p:nvPr/>
        </p:nvSpPr>
        <p:spPr>
          <a:xfrm>
            <a:off x="2512505" y="2514600"/>
            <a:ext cx="840295" cy="400110"/>
          </a:xfrm>
          <a:prstGeom prst="rect">
            <a:avLst/>
          </a:prstGeom>
          <a:noFill/>
        </p:spPr>
        <p:txBody>
          <a:bodyPr wrap="none" rtlCol="0">
            <a:spAutoFit/>
          </a:bodyPr>
          <a:lstStyle/>
          <a:p>
            <a:r>
              <a:rPr lang="en-US" altLang="zh-CN" dirty="0" smtClean="0">
                <a:solidFill>
                  <a:srgbClr val="FF0000"/>
                </a:solidFill>
              </a:rPr>
              <a:t>Why?</a:t>
            </a:r>
            <a:endParaRPr lang="zh-CN" altLang="en-US" dirty="0">
              <a:solidFill>
                <a:srgbClr val="FF0000"/>
              </a:solidFill>
            </a:endParaRPr>
          </a:p>
        </p:txBody>
      </p:sp>
      <p:sp>
        <p:nvSpPr>
          <p:cNvPr id="72" name="TextBox 51"/>
          <p:cNvSpPr txBox="1"/>
          <p:nvPr/>
        </p:nvSpPr>
        <p:spPr>
          <a:xfrm>
            <a:off x="2785255" y="3557016"/>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77" name="TextBox 51"/>
          <p:cNvSpPr txBox="1"/>
          <p:nvPr/>
        </p:nvSpPr>
        <p:spPr>
          <a:xfrm>
            <a:off x="2850158" y="4459224"/>
            <a:ext cx="841897" cy="440121"/>
          </a:xfrm>
          <a:prstGeom prst="rect">
            <a:avLst/>
          </a:prstGeom>
          <a:noFill/>
        </p:spPr>
        <p:txBody>
          <a:bodyPr wrap="none" rtlCol="0">
            <a:spAutoFit/>
          </a:bodyPr>
          <a:lstStyle/>
          <a:p>
            <a:r>
              <a:rPr lang="en-US" altLang="zh-CN" dirty="0" smtClean="0">
                <a:solidFill>
                  <a:srgbClr val="006699"/>
                </a:solidFill>
              </a:rPr>
              <a:t>How?</a:t>
            </a:r>
            <a:endParaRPr lang="zh-CN" altLang="en-US" dirty="0">
              <a:solidFill>
                <a:srgbClr val="006699"/>
              </a:solidFill>
            </a:endParaRPr>
          </a:p>
        </p:txBody>
      </p:sp>
      <p:sp>
        <p:nvSpPr>
          <p:cNvPr id="78" name="TextBox 51"/>
          <p:cNvSpPr txBox="1"/>
          <p:nvPr/>
        </p:nvSpPr>
        <p:spPr>
          <a:xfrm>
            <a:off x="2850159" y="5467290"/>
            <a:ext cx="1141659" cy="400110"/>
          </a:xfrm>
          <a:prstGeom prst="rect">
            <a:avLst/>
          </a:prstGeom>
          <a:noFill/>
        </p:spPr>
        <p:txBody>
          <a:bodyPr wrap="none" rtlCol="0">
            <a:spAutoFit/>
          </a:bodyPr>
          <a:lstStyle/>
          <a:p>
            <a:r>
              <a:rPr lang="en-US" altLang="zh-CN" dirty="0" smtClean="0">
                <a:solidFill>
                  <a:srgbClr val="006699"/>
                </a:solidFill>
              </a:rPr>
              <a:t>Analysis</a:t>
            </a:r>
            <a:endParaRPr lang="zh-CN" altLang="en-US" dirty="0">
              <a:solidFill>
                <a:srgbClr val="006699"/>
              </a:solidFill>
            </a:endParaRPr>
          </a:p>
        </p:txBody>
      </p:sp>
      <p:cxnSp>
        <p:nvCxnSpPr>
          <p:cNvPr id="80" name="直接箭头连接符 79"/>
          <p:cNvCxnSpPr/>
          <p:nvPr/>
        </p:nvCxnSpPr>
        <p:spPr bwMode="auto">
          <a:xfrm>
            <a:off x="1295400" y="3122158"/>
            <a:ext cx="0" cy="1180273"/>
          </a:xfrm>
          <a:prstGeom prst="straightConnector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320096" y="3530269"/>
            <a:ext cx="2294474" cy="400110"/>
          </a:xfrm>
          <a:prstGeom prst="rect">
            <a:avLst/>
          </a:prstGeom>
          <a:noFill/>
        </p:spPr>
        <p:txBody>
          <a:bodyPr wrap="none" rtlCol="0">
            <a:spAutoFit/>
          </a:bodyPr>
          <a:lstStyle/>
          <a:p>
            <a:r>
              <a:rPr lang="en-US" altLang="zh-CN" dirty="0" smtClean="0">
                <a:solidFill>
                  <a:srgbClr val="006699"/>
                </a:solidFill>
              </a:rPr>
              <a:t>3 Basic Algorithms</a:t>
            </a:r>
            <a:endParaRPr lang="zh-CN" altLang="en-US" dirty="0">
              <a:solidFill>
                <a:srgbClr val="006699"/>
              </a:solidFill>
            </a:endParaRPr>
          </a:p>
        </p:txBody>
      </p:sp>
      <p:sp>
        <p:nvSpPr>
          <p:cNvPr id="90" name="圆角矩形 89"/>
          <p:cNvSpPr/>
          <p:nvPr/>
        </p:nvSpPr>
        <p:spPr bwMode="auto">
          <a:xfrm>
            <a:off x="6413215" y="2476713"/>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678748"/>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678748"/>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666976"/>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666976"/>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613798"/>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29" name="圆角矩形 28"/>
          <p:cNvSpPr/>
          <p:nvPr/>
        </p:nvSpPr>
        <p:spPr bwMode="auto">
          <a:xfrm>
            <a:off x="7614465" y="5619151"/>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30" name="矩形 29"/>
          <p:cNvSpPr/>
          <p:nvPr/>
        </p:nvSpPr>
        <p:spPr>
          <a:xfrm>
            <a:off x="3901546" y="1283926"/>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1" name="矩形 30"/>
          <p:cNvSpPr/>
          <p:nvPr/>
        </p:nvSpPr>
        <p:spPr>
          <a:xfrm>
            <a:off x="3866163" y="230882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2" name="矩形 31"/>
          <p:cNvSpPr/>
          <p:nvPr/>
        </p:nvSpPr>
        <p:spPr>
          <a:xfrm>
            <a:off x="859233" y="1746652"/>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3" name="矩形 32"/>
          <p:cNvSpPr/>
          <p:nvPr/>
        </p:nvSpPr>
        <p:spPr>
          <a:xfrm>
            <a:off x="3843935" y="3398144"/>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4" name="矩形 33"/>
          <p:cNvSpPr/>
          <p:nvPr/>
        </p:nvSpPr>
        <p:spPr>
          <a:xfrm>
            <a:off x="3843935" y="430080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5" name="矩形 34"/>
          <p:cNvSpPr/>
          <p:nvPr/>
        </p:nvSpPr>
        <p:spPr>
          <a:xfrm>
            <a:off x="3843935" y="5265163"/>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6" name="矩形 35"/>
          <p:cNvSpPr/>
          <p:nvPr/>
        </p:nvSpPr>
        <p:spPr>
          <a:xfrm>
            <a:off x="1215146" y="3930379"/>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37" name="矩形 36"/>
          <p:cNvSpPr/>
          <p:nvPr/>
        </p:nvSpPr>
        <p:spPr>
          <a:xfrm>
            <a:off x="5752414" y="1403461"/>
            <a:ext cx="2811840" cy="1077218"/>
          </a:xfrm>
          <a:prstGeom prst="rect">
            <a:avLst/>
          </a:prstGeom>
          <a:noFill/>
        </p:spPr>
        <p:txBody>
          <a:bodyPr wrap="square" lIns="91440" tIns="45720" rIns="91440" bIns="45720">
            <a:spAutoFit/>
          </a:bodyPr>
          <a:lstStyle/>
          <a:p>
            <a:pPr algn="ctr">
              <a:spcBef>
                <a:spcPts val="0"/>
              </a:spcBef>
            </a:pP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 ~50 min</a:t>
            </a:r>
          </a:p>
          <a:p>
            <a:pPr algn="ctr">
              <a:spcBef>
                <a:spcPts val="0"/>
              </a:spcBef>
            </a:pPr>
            <a:r>
              <a:rPr lang="en-US" altLang="zh-CN" sz="3200" b="1"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 ~30 min</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Tree>
    <p:extLst>
      <p:ext uri="{BB962C8B-B14F-4D97-AF65-F5344CB8AC3E}">
        <p14:creationId xmlns:p14="http://schemas.microsoft.com/office/powerpoint/2010/main" val="9679844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6200" y="914400"/>
            <a:ext cx="9067800" cy="1057656"/>
          </a:xfrm>
        </p:spPr>
        <p:txBody>
          <a:bodyPr/>
          <a:lstStyle/>
          <a:p>
            <a:pPr eaLnBrk="1" hangingPunct="1"/>
            <a:r>
              <a:rPr lang="en-US" altLang="zh-CN" sz="4000" dirty="0" smtClean="0">
                <a:solidFill>
                  <a:srgbClr val="FFFF00"/>
                </a:solidFill>
              </a:rPr>
              <a:t>Thank you very much!</a:t>
            </a:r>
            <a:endParaRPr lang="zh-CN" altLang="en-US" dirty="0" smtClean="0">
              <a:solidFill>
                <a:srgbClr val="FFFF00"/>
              </a:solidFill>
            </a:endParaRPr>
          </a:p>
        </p:txBody>
      </p:sp>
      <p:sp>
        <p:nvSpPr>
          <p:cNvPr id="5123" name="Rectangle 3"/>
          <p:cNvSpPr>
            <a:spLocks noGrp="1" noChangeArrowheads="1"/>
          </p:cNvSpPr>
          <p:nvPr>
            <p:ph type="subTitle" idx="1"/>
          </p:nvPr>
        </p:nvSpPr>
        <p:spPr>
          <a:xfrm>
            <a:off x="5410200" y="4355552"/>
            <a:ext cx="4267200" cy="990600"/>
          </a:xfrm>
        </p:spPr>
        <p:txBody>
          <a:bodyPr/>
          <a:lstStyle/>
          <a:p>
            <a:pPr marL="623888" eaLnBrk="1" hangingPunct="1">
              <a:lnSpc>
                <a:spcPct val="105000"/>
              </a:lnSpc>
              <a:spcBef>
                <a:spcPct val="0"/>
              </a:spcBef>
            </a:pPr>
            <a:r>
              <a:rPr lang="en-US" altLang="zh-CN" dirty="0" smtClean="0">
                <a:effectLst>
                  <a:outerShdw blurRad="38100" dist="38100" dir="2700000" algn="tl">
                    <a:srgbClr val="000000">
                      <a:alpha val="43137"/>
                    </a:srgbClr>
                  </a:outerShdw>
                </a:effectLst>
              </a:rPr>
              <a:t>Wu Di</a:t>
            </a:r>
          </a:p>
          <a:p>
            <a:pPr marL="623888" eaLnBrk="1" hangingPunct="1">
              <a:lnSpc>
                <a:spcPct val="105000"/>
              </a:lnSpc>
              <a:spcBef>
                <a:spcPct val="0"/>
              </a:spcBef>
            </a:pPr>
            <a:r>
              <a:rPr lang="zh-CN" altLang="en-US" dirty="0" smtClean="0">
                <a:effectLst>
                  <a:outerShdw blurRad="38100" dist="38100" dir="2700000" algn="tl">
                    <a:srgbClr val="000000">
                      <a:alpha val="43137"/>
                    </a:srgbClr>
                  </a:outerShdw>
                </a:effectLst>
              </a:rPr>
              <a:t>武迪</a:t>
            </a:r>
          </a:p>
        </p:txBody>
      </p:sp>
      <p:sp>
        <p:nvSpPr>
          <p:cNvPr id="4" name="Rectangle 2"/>
          <p:cNvSpPr txBox="1">
            <a:spLocks noChangeArrowheads="1"/>
          </p:cNvSpPr>
          <p:nvPr/>
        </p:nvSpPr>
        <p:spPr bwMode="auto">
          <a:xfrm>
            <a:off x="0" y="2243245"/>
            <a:ext cx="9144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j-ea"/>
              <a:cs typeface="+mj-cs"/>
            </a:endParaRPr>
          </a:p>
        </p:txBody>
      </p:sp>
      <p:pic>
        <p:nvPicPr>
          <p:cNvPr id="6" name="Bubb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9" cstate="print"/>
          <a:srcRect t="3322"/>
          <a:stretch/>
        </p:blipFill>
        <p:spPr>
          <a:xfrm>
            <a:off x="4572000" y="1905000"/>
            <a:ext cx="4077622" cy="2217463"/>
          </a:xfrm>
          <a:prstGeom prst="rect">
            <a:avLst/>
          </a:prstGeom>
        </p:spPr>
      </p:pic>
      <p:pic>
        <p:nvPicPr>
          <p:cNvPr id="7" name="selectionSor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0" cstate="print"/>
          <a:srcRect t="3336"/>
          <a:stretch/>
        </p:blipFill>
        <p:spPr>
          <a:xfrm>
            <a:off x="293756" y="1930400"/>
            <a:ext cx="4060689" cy="2207937"/>
          </a:xfrm>
          <a:prstGeom prst="rect">
            <a:avLst/>
          </a:prstGeom>
        </p:spPr>
      </p:pic>
      <p:pic>
        <p:nvPicPr>
          <p:cNvPr id="8" name="insertion">
            <a:hlinkClick r:id="" action="ppaction://media"/>
          </p:cNvPr>
          <p:cNvPicPr>
            <a:picLocks noChangeAspect="1"/>
          </p:cNvPicPr>
          <p:nvPr>
            <a:videoFile r:link="rId5"/>
            <p:extLst>
              <p:ext uri="{DAA4B4D4-6D71-4841-9C94-3DE7FCFB9230}">
                <p14:media xmlns:p14="http://schemas.microsoft.com/office/powerpoint/2010/main" r:embed="rId6">
                  <p14:trim st="831"/>
                </p14:media>
              </p:ext>
            </p:extLst>
          </p:nvPr>
        </p:nvPicPr>
        <p:blipFill rotWithShape="1">
          <a:blip r:embed="rId11" cstate="print"/>
          <a:srcRect t="3566"/>
          <a:stretch/>
        </p:blipFill>
        <p:spPr>
          <a:xfrm>
            <a:off x="293756" y="4383744"/>
            <a:ext cx="4081670" cy="2214066"/>
          </a:xfrm>
          <a:prstGeom prst="rect">
            <a:avLst/>
          </a:prstGeom>
        </p:spPr>
      </p:pic>
    </p:spTree>
    <p:extLst>
      <p:ext uri="{BB962C8B-B14F-4D97-AF65-F5344CB8AC3E}">
        <p14:creationId xmlns:p14="http://schemas.microsoft.com/office/powerpoint/2010/main" val="267415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95" fill="hold"/>
                                        <p:tgtEl>
                                          <p:spTgt spid="8"/>
                                        </p:tgtEl>
                                      </p:cBhvr>
                                    </p:cmd>
                                  </p:childTnLst>
                                </p:cTn>
                              </p:par>
                              <p:par>
                                <p:cTn id="7" presetID="1" presetClass="mediacall" presetSubtype="0" fill="hold" nodeType="withEffect">
                                  <p:stCondLst>
                                    <p:cond delay="0"/>
                                  </p:stCondLst>
                                  <p:childTnLst>
                                    <p:cmd type="call" cmd="playFrom(0.0)">
                                      <p:cBhvr>
                                        <p:cTn id="8" dur="10210" fill="hold"/>
                                        <p:tgtEl>
                                          <p:spTgt spid="7"/>
                                        </p:tgtEl>
                                      </p:cBhvr>
                                    </p:cmd>
                                  </p:childTnLst>
                                </p:cTn>
                              </p:par>
                              <p:par>
                                <p:cTn id="9" presetID="1" presetClass="mediacall" presetSubtype="0" fill="hold" nodeType="withEffect">
                                  <p:stCondLst>
                                    <p:cond delay="0"/>
                                  </p:stCondLst>
                                  <p:childTnLst>
                                    <p:cmd type="call" cmd="playFrom(0.0)">
                                      <p:cBhvr>
                                        <p:cTn id="10" dur="1801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8"/>
                                        </p:tgtEl>
                                      </p:cBhvr>
                                    </p:cmd>
                                  </p:childTnLst>
                                </p:cTn>
                              </p:par>
                            </p:childTnLst>
                          </p:cTn>
                        </p:par>
                      </p:childTnLst>
                    </p:cTn>
                  </p:par>
                </p:childTnLst>
              </p:cTn>
              <p:nextCondLst>
                <p:cond evt="onClick" delay="0">
                  <p:tgtEl>
                    <p:spTgt spid="8"/>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7"/>
                                        </p:tgtEl>
                                      </p:cBhvr>
                                    </p:cmd>
                                  </p:childTnLst>
                                </p:cTn>
                              </p:par>
                            </p:childTnLst>
                          </p:cTn>
                        </p:par>
                      </p:childTnLst>
                    </p:cTn>
                  </p:par>
                </p:childTnLst>
              </p:cTn>
              <p:nextCondLst>
                <p:cond evt="onClick" delay="0">
                  <p:tgtEl>
                    <p:spTgt spid="7"/>
                  </p:tgtEl>
                </p:cond>
              </p:nextCondLst>
            </p:seq>
            <p:seq concurrent="1" nextAc="seek">
              <p:cTn id="21" restart="whenNotActive" fill="hold" evtFilter="cancelBubble" nodeType="interactiveSeq">
                <p:stCondLst>
                  <p:cond evt="onClick" delay="0">
                    <p:tgtEl>
                      <p:spTgt spid="6"/>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6"/>
                                        </p:tgtEl>
                                      </p:cBhvr>
                                    </p:cmd>
                                  </p:childTnLst>
                                </p:cTn>
                              </p:par>
                            </p:childTnLst>
                          </p:cTn>
                        </p:par>
                      </p:childTnLst>
                    </p:cTn>
                  </p:par>
                </p:childTnLst>
              </p:cTn>
              <p:nextCondLst>
                <p:cond evt="onClick" delay="0">
                  <p:tgtEl>
                    <p:spTgt spid="6"/>
                  </p:tgtEl>
                </p:cond>
              </p:nextCondLst>
            </p:seq>
            <p:video>
              <p:cMediaNode vol="80000">
                <p:cTn id="26" repeatCount="indefinite" fill="hold" display="0">
                  <p:stCondLst>
                    <p:cond delay="indefinite"/>
                  </p:stCondLst>
                </p:cTn>
                <p:tgtEl>
                  <p:spTgt spid="8"/>
                </p:tgtEl>
              </p:cMediaNode>
            </p:video>
            <p:video>
              <p:cMediaNode vol="80000">
                <p:cTn id="27" repeatCount="indefinite" fill="hold" display="0">
                  <p:stCondLst>
                    <p:cond delay="indefinite"/>
                  </p:stCondLst>
                </p:cTn>
                <p:tgtEl>
                  <p:spTgt spid="7"/>
                </p:tgtEl>
              </p:cMediaNode>
            </p:video>
            <p:video>
              <p:cMediaNode vol="80000">
                <p:cTn id="28" repeatCount="indefinite"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sz="4000" dirty="0">
                <a:solidFill>
                  <a:prstClr val="white"/>
                </a:solidFill>
              </a:rPr>
              <a:t>Introduction of Sorting Algorithm</a:t>
            </a:r>
          </a:p>
        </p:txBody>
      </p:sp>
      <p:pic>
        <p:nvPicPr>
          <p:cNvPr id="4" name="Picture 2" descr="http://d18khu5s3lkxd9.cloudfront.net/wp-content/uploads/2013/03/Insertion-Sor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517" y="2909316"/>
            <a:ext cx="4793763" cy="41222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bwMode="auto">
          <a:xfrm>
            <a:off x="258492" y="1537716"/>
            <a:ext cx="8627016" cy="13716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a:spcBef>
                <a:spcPts val="0"/>
              </a:spcBef>
            </a:pPr>
            <a:r>
              <a:rPr lang="en-GB" altLang="zh-CN" sz="2800" dirty="0">
                <a:solidFill>
                  <a:schemeClr val="tx1"/>
                </a:solidFill>
                <a:latin typeface="Arial" charset="0"/>
                <a:ea typeface="黑体" pitchFamily="2" charset="-122"/>
              </a:rPr>
              <a:t>A sorting algorithm is an algorithm </a:t>
            </a:r>
            <a:r>
              <a:rPr lang="en-GB" altLang="zh-CN" sz="2800" dirty="0" smtClean="0">
                <a:solidFill>
                  <a:schemeClr val="tx1"/>
                </a:solidFill>
                <a:latin typeface="Arial" charset="0"/>
                <a:ea typeface="黑体" pitchFamily="2" charset="-122"/>
              </a:rPr>
              <a:t>that:</a:t>
            </a:r>
          </a:p>
          <a:p>
            <a:pPr marL="457200" indent="-457200">
              <a:spcBef>
                <a:spcPts val="0"/>
              </a:spcBef>
              <a:buFont typeface="Arial" panose="020B0604020202020204" pitchFamily="34" charset="0"/>
              <a:buChar char="−"/>
            </a:pPr>
            <a:r>
              <a:rPr lang="en-GB" altLang="zh-CN" sz="2800" dirty="0" smtClean="0">
                <a:solidFill>
                  <a:schemeClr val="tx1"/>
                </a:solidFill>
                <a:latin typeface="Arial" charset="0"/>
                <a:ea typeface="黑体" pitchFamily="2" charset="-122"/>
              </a:rPr>
              <a:t>puts </a:t>
            </a:r>
            <a:r>
              <a:rPr lang="en-GB" altLang="zh-CN" sz="2800" u="sng" dirty="0">
                <a:solidFill>
                  <a:srgbClr val="FF0000"/>
                </a:solidFill>
                <a:latin typeface="Arial" charset="0"/>
                <a:ea typeface="黑体" pitchFamily="2" charset="-122"/>
              </a:rPr>
              <a:t>elements</a:t>
            </a:r>
            <a:r>
              <a:rPr lang="en-GB" altLang="zh-CN" sz="2800" dirty="0">
                <a:solidFill>
                  <a:schemeClr val="tx1"/>
                </a:solidFill>
                <a:latin typeface="Arial" charset="0"/>
                <a:ea typeface="黑体" pitchFamily="2" charset="-122"/>
              </a:rPr>
              <a:t> of </a:t>
            </a:r>
            <a:r>
              <a:rPr lang="en-GB" altLang="zh-CN" sz="2800" dirty="0" smtClean="0">
                <a:solidFill>
                  <a:schemeClr val="tx1"/>
                </a:solidFill>
                <a:latin typeface="Arial" charset="0"/>
                <a:ea typeface="黑体" pitchFamily="2" charset="-122"/>
              </a:rPr>
              <a:t>an array (a list) </a:t>
            </a:r>
          </a:p>
          <a:p>
            <a:pPr marL="457200" indent="-457200">
              <a:spcBef>
                <a:spcPts val="0"/>
              </a:spcBef>
              <a:buFont typeface="Arial" panose="020B0604020202020204" pitchFamily="34" charset="0"/>
              <a:buChar char="−"/>
            </a:pPr>
            <a:r>
              <a:rPr lang="en-GB" altLang="zh-CN" sz="2800" dirty="0" smtClean="0">
                <a:solidFill>
                  <a:schemeClr val="tx1"/>
                </a:solidFill>
                <a:latin typeface="Arial" charset="0"/>
                <a:ea typeface="黑体" pitchFamily="2" charset="-122"/>
              </a:rPr>
              <a:t>in </a:t>
            </a:r>
            <a:r>
              <a:rPr lang="en-GB" altLang="zh-CN" sz="2800" dirty="0">
                <a:solidFill>
                  <a:schemeClr val="tx1"/>
                </a:solidFill>
                <a:latin typeface="Arial" charset="0"/>
                <a:ea typeface="黑体" pitchFamily="2" charset="-122"/>
              </a:rPr>
              <a:t>a certain </a:t>
            </a:r>
            <a:r>
              <a:rPr lang="en-GB" altLang="zh-CN" sz="2800" u="sng" dirty="0" smtClean="0">
                <a:solidFill>
                  <a:srgbClr val="FF0000"/>
                </a:solidFill>
                <a:latin typeface="Arial" charset="0"/>
                <a:ea typeface="黑体" pitchFamily="2" charset="-122"/>
              </a:rPr>
              <a:t>order</a:t>
            </a:r>
            <a:r>
              <a:rPr lang="en-GB" altLang="zh-CN" sz="2800" dirty="0" smtClean="0">
                <a:solidFill>
                  <a:schemeClr val="tx1"/>
                </a:solidFill>
                <a:latin typeface="Arial" charset="0"/>
                <a:ea typeface="黑体" pitchFamily="2" charset="-122"/>
              </a:rPr>
              <a:t>, e.g., ascending </a:t>
            </a:r>
            <a:r>
              <a:rPr lang="en-GB" sz="2800" dirty="0" smtClean="0"/>
              <a:t>numerical </a:t>
            </a:r>
            <a:r>
              <a:rPr lang="en-GB" sz="2800" dirty="0"/>
              <a:t>order</a:t>
            </a:r>
            <a:endParaRPr lang="en-US" altLang="zh-CN" sz="2800" dirty="0" smtClean="0">
              <a:solidFill>
                <a:schemeClr val="tx1"/>
              </a:solidFill>
              <a:latin typeface="Arial" charset="0"/>
              <a:ea typeface="黑体" pitchFamily="2" charset="-122"/>
            </a:endParaRPr>
          </a:p>
        </p:txBody>
      </p:sp>
      <p:sp>
        <p:nvSpPr>
          <p:cNvPr id="6" name="圆角矩形 5"/>
          <p:cNvSpPr/>
          <p:nvPr/>
        </p:nvSpPr>
        <p:spPr bwMode="auto">
          <a:xfrm>
            <a:off x="4343400" y="5113938"/>
            <a:ext cx="4648200" cy="1326879"/>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sz="2400" b="1" dirty="0" smtClean="0">
                <a:solidFill>
                  <a:schemeClr val="tx1"/>
                </a:solidFill>
                <a:latin typeface="Arial" charset="0"/>
                <a:ea typeface="黑体" pitchFamily="2" charset="-122"/>
              </a:rPr>
              <a:t>How do you draw and collate cards (</a:t>
            </a:r>
            <a:r>
              <a:rPr lang="zh-CN" altLang="en-US" sz="2400" b="1" dirty="0">
                <a:solidFill>
                  <a:schemeClr val="tx1"/>
                </a:solidFill>
                <a:latin typeface="Arial" charset="0"/>
                <a:ea typeface="黑体" pitchFamily="2" charset="-122"/>
              </a:rPr>
              <a:t>抓牌和</a:t>
            </a:r>
            <a:r>
              <a:rPr lang="zh-CN" altLang="en-US" sz="2400" b="1" dirty="0" smtClean="0">
                <a:solidFill>
                  <a:schemeClr val="tx1"/>
                </a:solidFill>
                <a:latin typeface="Arial" charset="0"/>
                <a:ea typeface="黑体" pitchFamily="2" charset="-122"/>
              </a:rPr>
              <a:t>理牌</a:t>
            </a:r>
            <a:r>
              <a:rPr lang="en-US" altLang="zh-CN" sz="2400" b="1" dirty="0" smtClean="0">
                <a:solidFill>
                  <a:schemeClr val="tx1"/>
                </a:solidFill>
                <a:latin typeface="Arial" charset="0"/>
                <a:ea typeface="黑体" pitchFamily="2" charset="-122"/>
              </a:rPr>
              <a:t>) during a poker game?</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7" name="圆角矩形 6"/>
          <p:cNvSpPr/>
          <p:nvPr/>
        </p:nvSpPr>
        <p:spPr bwMode="auto">
          <a:xfrm>
            <a:off x="4882896" y="3854862"/>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Tree>
    <p:extLst>
      <p:ext uri="{BB962C8B-B14F-4D97-AF65-F5344CB8AC3E}">
        <p14:creationId xmlns:p14="http://schemas.microsoft.com/office/powerpoint/2010/main" val="25169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grpId="0" nodeType="click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sz="4000" dirty="0" smtClean="0">
                <a:solidFill>
                  <a:prstClr val="white"/>
                </a:solidFill>
              </a:rPr>
              <a:t>Applications </a:t>
            </a:r>
            <a:r>
              <a:rPr lang="en-US" altLang="zh-CN" sz="4000" dirty="0">
                <a:solidFill>
                  <a:prstClr val="white"/>
                </a:solidFill>
              </a:rPr>
              <a:t>of Sorting Algorithm</a:t>
            </a:r>
          </a:p>
        </p:txBody>
      </p:sp>
      <p:sp>
        <p:nvSpPr>
          <p:cNvPr id="5" name="圆角矩形 4"/>
          <p:cNvSpPr/>
          <p:nvPr/>
        </p:nvSpPr>
        <p:spPr bwMode="auto">
          <a:xfrm>
            <a:off x="63500" y="1517374"/>
            <a:ext cx="4889500" cy="1828800"/>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457200" indent="-457200">
              <a:spcBef>
                <a:spcPts val="600"/>
              </a:spcBef>
              <a:buFont typeface="Arial" panose="020B0604020202020204" pitchFamily="34" charset="0"/>
              <a:buChar char="−"/>
            </a:pPr>
            <a:r>
              <a:rPr lang="en-GB" sz="2400" i="1" dirty="0" smtClean="0"/>
              <a:t>Commercial computing</a:t>
            </a:r>
          </a:p>
          <a:p>
            <a:pPr marL="457200" indent="-457200">
              <a:spcBef>
                <a:spcPts val="600"/>
              </a:spcBef>
              <a:buFont typeface="Arial" panose="020B0604020202020204" pitchFamily="34" charset="0"/>
              <a:buChar char="−"/>
            </a:pPr>
            <a:r>
              <a:rPr lang="en-GB" sz="2400" i="1" dirty="0"/>
              <a:t>Search for </a:t>
            </a:r>
            <a:r>
              <a:rPr lang="en-GB" sz="2400" i="1" dirty="0" smtClean="0"/>
              <a:t>information</a:t>
            </a:r>
          </a:p>
          <a:p>
            <a:pPr marL="457200" indent="-457200">
              <a:spcBef>
                <a:spcPts val="600"/>
              </a:spcBef>
              <a:buFont typeface="Arial" panose="020B0604020202020204" pitchFamily="34" charset="0"/>
              <a:buChar char="−"/>
            </a:pPr>
            <a:r>
              <a:rPr lang="en-GB" sz="2400" i="1" dirty="0"/>
              <a:t>Operations </a:t>
            </a:r>
            <a:r>
              <a:rPr lang="en-GB" sz="2400" i="1" dirty="0" smtClean="0"/>
              <a:t>research </a:t>
            </a:r>
            <a:r>
              <a:rPr lang="en-GB" sz="2400" dirty="0" smtClean="0"/>
              <a:t>(</a:t>
            </a:r>
            <a:r>
              <a:rPr lang="zh-CN" altLang="en-US" sz="2400" dirty="0" smtClean="0"/>
              <a:t>运筹学</a:t>
            </a:r>
            <a:r>
              <a:rPr lang="en-GB" sz="2400" dirty="0" smtClean="0"/>
              <a:t>)</a:t>
            </a:r>
          </a:p>
          <a:p>
            <a:pPr marL="457200" indent="-457200">
              <a:spcBef>
                <a:spcPts val="600"/>
              </a:spcBef>
              <a:buFont typeface="Arial" panose="020B0604020202020204" pitchFamily="34" charset="0"/>
              <a:buChar char="−"/>
            </a:pPr>
            <a:r>
              <a:rPr lang="en-US" altLang="zh-CN" sz="2400" dirty="0" smtClean="0">
                <a:solidFill>
                  <a:schemeClr val="tx1"/>
                </a:solidFill>
                <a:latin typeface="Arial" charset="0"/>
                <a:ea typeface="黑体" pitchFamily="2" charset="-122"/>
              </a:rPr>
              <a:t>……</a:t>
            </a:r>
          </a:p>
        </p:txBody>
      </p:sp>
      <p:sp>
        <p:nvSpPr>
          <p:cNvPr id="8" name="AutoShape 4" descr="http://www.bartoloilliano.com/wp-content/uploads/2010/12/pagerank.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65" y="3491948"/>
            <a:ext cx="3297547" cy="2374235"/>
          </a:xfrm>
          <a:prstGeom prst="rect">
            <a:avLst/>
          </a:prstGeom>
        </p:spPr>
      </p:pic>
      <p:pic>
        <p:nvPicPr>
          <p:cNvPr id="1030" name="Picture 6" descr="http://techspiel.com/wp-content/uploads/2013/12/Google-page-rank-seo.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534"/>
          <a:stretch/>
        </p:blipFill>
        <p:spPr bwMode="auto">
          <a:xfrm>
            <a:off x="3276600" y="4681728"/>
            <a:ext cx="3319079" cy="21000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raidinc.com/assets/images/industry/financ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600" y="1445901"/>
            <a:ext cx="3519693" cy="2322997"/>
          </a:xfrm>
          <a:prstGeom prst="rect">
            <a:avLst/>
          </a:prstGeom>
          <a:noFill/>
          <a:extLst>
            <a:ext uri="{909E8E84-426E-40DD-AFC4-6F175D3DCCD1}">
              <a14:hiddenFill xmlns:a14="http://schemas.microsoft.com/office/drawing/2010/main">
                <a:solidFill>
                  <a:srgbClr val="FFFFFF"/>
                </a:solidFill>
              </a14:hiddenFill>
            </a:ext>
          </a:extLst>
        </p:spPr>
      </p:pic>
      <p:sp>
        <p:nvSpPr>
          <p:cNvPr id="13" name="圆角矩形 12"/>
          <p:cNvSpPr/>
          <p:nvPr/>
        </p:nvSpPr>
        <p:spPr bwMode="auto">
          <a:xfrm>
            <a:off x="5295900" y="3902737"/>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14" name="圆角矩形 13"/>
          <p:cNvSpPr/>
          <p:nvPr/>
        </p:nvSpPr>
        <p:spPr bwMode="auto">
          <a:xfrm>
            <a:off x="6730929" y="4561941"/>
            <a:ext cx="2413071" cy="1326879"/>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sz="2400" b="1" dirty="0" smtClean="0">
                <a:solidFill>
                  <a:schemeClr val="tx1"/>
                </a:solidFill>
                <a:latin typeface="Arial" charset="0"/>
                <a:ea typeface="黑体" pitchFamily="2" charset="-122"/>
              </a:rPr>
              <a:t>Sorting application in our daily life?</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Tree>
    <p:extLst>
      <p:ext uri="{BB962C8B-B14F-4D97-AF65-F5344CB8AC3E}">
        <p14:creationId xmlns:p14="http://schemas.microsoft.com/office/powerpoint/2010/main" val="426577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5">
                                            <p:txEl>
                                              <p:pRg st="1" end="1"/>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14"/>
                                        </p:tgtEl>
                                      </p:cBhvr>
                                    </p:animEffect>
                                    <p:animScale>
                                      <p:cBhvr>
                                        <p:cTn id="11"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11"/>
          <p:cNvSpPr/>
          <p:nvPr/>
        </p:nvSpPr>
        <p:spPr bwMode="auto">
          <a:xfrm>
            <a:off x="76200" y="4374550"/>
            <a:ext cx="2683948" cy="1219201"/>
          </a:xfrm>
          <a:prstGeom prst="foldedCorner">
            <a:avLst>
              <a:gd name="adj" fmla="val 28692"/>
            </a:avLst>
          </a:prstGeom>
          <a:ln w="5715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spcBef>
                <a:spcPts val="0"/>
              </a:spcBef>
              <a:buFont typeface="Arial" panose="020B0604020202020204" pitchFamily="34" charset="0"/>
              <a:buChar char="•"/>
            </a:pPr>
            <a:endParaRPr lang="en-US" sz="2400" b="1" dirty="0">
              <a:solidFill>
                <a:srgbClr val="FF0000"/>
              </a:solidFill>
            </a:endParaRPr>
          </a:p>
          <a:p>
            <a:pPr marL="342900" indent="-342900">
              <a:spcBef>
                <a:spcPts val="0"/>
              </a:spcBef>
              <a:buFont typeface="Arial" panose="020B0604020202020204" pitchFamily="34" charset="0"/>
              <a:buChar char="•"/>
            </a:pPr>
            <a:r>
              <a:rPr lang="en-US" sz="2400" b="1" dirty="0">
                <a:solidFill>
                  <a:srgbClr val="FF0000"/>
                </a:solidFill>
              </a:rPr>
              <a:t>Insertion Sort</a:t>
            </a:r>
          </a:p>
          <a:p>
            <a:pPr marL="342900" indent="-342900">
              <a:spcBef>
                <a:spcPts val="0"/>
              </a:spcBef>
              <a:buFont typeface="Arial" panose="020B0604020202020204" pitchFamily="34" charset="0"/>
              <a:buChar char="•"/>
            </a:pPr>
            <a:r>
              <a:rPr lang="en-US" sz="2400" b="1" dirty="0">
                <a:solidFill>
                  <a:srgbClr val="FF0000"/>
                </a:solidFill>
              </a:rPr>
              <a:t>Selection Sort</a:t>
            </a:r>
          </a:p>
          <a:p>
            <a:pPr marL="342900" indent="-342900">
              <a:spcBef>
                <a:spcPts val="0"/>
              </a:spcBef>
              <a:buFont typeface="Arial" panose="020B0604020202020204" pitchFamily="34" charset="0"/>
              <a:buChar char="•"/>
            </a:pPr>
            <a:r>
              <a:rPr lang="en-US" sz="2400" b="1" dirty="0">
                <a:solidFill>
                  <a:srgbClr val="FF0000"/>
                </a:solidFill>
              </a:rPr>
              <a:t>Bubble Sort</a:t>
            </a:r>
            <a:endParaRPr lang="en-GB" sz="2400" b="1" dirty="0">
              <a:solidFill>
                <a:srgbClr val="FF0000"/>
              </a:solidFill>
            </a:endParaRPr>
          </a:p>
        </p:txBody>
      </p:sp>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Lesson Orientation</a:t>
            </a:r>
            <a:endParaRPr lang="en-US" altLang="zh-CN" dirty="0">
              <a:solidFill>
                <a:prstClr val="white"/>
              </a:solidFill>
            </a:endParaRPr>
          </a:p>
        </p:txBody>
      </p:sp>
      <p:sp>
        <p:nvSpPr>
          <p:cNvPr id="5" name="圆角矩形 4"/>
          <p:cNvSpPr/>
          <p:nvPr/>
        </p:nvSpPr>
        <p:spPr bwMode="auto">
          <a:xfrm>
            <a:off x="457200" y="2257043"/>
            <a:ext cx="1716024" cy="829056"/>
          </a:xfrm>
          <a:prstGeom prst="roundRect">
            <a:avLst/>
          </a:prstGeom>
          <a:ln w="57150">
            <a:solidFill>
              <a:srgbClr val="FF0000"/>
            </a:solidFill>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zh-CN" sz="2400" b="1" i="0" u="none" strike="noStrike" cap="none" normalizeH="0" baseline="0" dirty="0" smtClean="0">
                <a:ln>
                  <a:noFill/>
                </a:ln>
                <a:solidFill>
                  <a:schemeClr val="tx1"/>
                </a:solidFill>
                <a:latin typeface="Arial" charset="0"/>
                <a:ea typeface="黑体" pitchFamily="2" charset="-122"/>
              </a:rPr>
              <a:t>Sorting Algorithm</a:t>
            </a:r>
            <a:endParaRPr kumimoji="0" lang="zh-CN" altLang="en-US" sz="2400" b="1" i="0" u="none" strike="noStrike" cap="none" normalizeH="0" baseline="0" dirty="0" smtClean="0">
              <a:ln>
                <a:noFill/>
              </a:ln>
              <a:solidFill>
                <a:schemeClr val="tx1"/>
              </a:solidFill>
              <a:latin typeface="Arial" charset="0"/>
              <a:ea typeface="黑体" pitchFamily="2" charset="-122"/>
            </a:endParaRPr>
          </a:p>
        </p:txBody>
      </p:sp>
      <p:sp>
        <p:nvSpPr>
          <p:cNvPr id="6" name="Rectangle 3"/>
          <p:cNvSpPr txBox="1">
            <a:spLocks noChangeArrowheads="1"/>
          </p:cNvSpPr>
          <p:nvPr/>
        </p:nvSpPr>
        <p:spPr bwMode="auto">
          <a:xfrm>
            <a:off x="3519100" y="1752599"/>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Introduction</a:t>
            </a:r>
          </a:p>
        </p:txBody>
      </p:sp>
      <p:sp>
        <p:nvSpPr>
          <p:cNvPr id="7" name="Rectangle 3"/>
          <p:cNvSpPr txBox="1">
            <a:spLocks noChangeArrowheads="1"/>
          </p:cNvSpPr>
          <p:nvPr/>
        </p:nvSpPr>
        <p:spPr bwMode="auto">
          <a:xfrm>
            <a:off x="3519100" y="2752343"/>
            <a:ext cx="1828800" cy="448056"/>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bodyPr>
          <a:lstStyle/>
          <a:p>
            <a:r>
              <a:rPr lang="en-US" altLang="zh-CN" b="1" dirty="0" smtClean="0">
                <a:solidFill>
                  <a:schemeClr val="tx1"/>
                </a:solidFill>
                <a:latin typeface="Arial" charset="0"/>
                <a:ea typeface="黑体" pitchFamily="2" charset="-122"/>
              </a:rPr>
              <a:t>Applications</a:t>
            </a:r>
          </a:p>
        </p:txBody>
      </p:sp>
      <p:sp>
        <p:nvSpPr>
          <p:cNvPr id="13" name="Rectangle 3"/>
          <p:cNvSpPr txBox="1">
            <a:spLocks noChangeArrowheads="1"/>
          </p:cNvSpPr>
          <p:nvPr/>
        </p:nvSpPr>
        <p:spPr bwMode="auto">
          <a:xfrm>
            <a:off x="3444347" y="3849017"/>
            <a:ext cx="2135201" cy="453414"/>
          </a:xfrm>
          <a:prstGeom prst="rect">
            <a:avLst/>
          </a:prstGeom>
          <a:ln w="57150">
            <a:solidFill>
              <a:srgbClr val="FF0000"/>
            </a:solid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Algorithm</a:t>
            </a:r>
          </a:p>
        </p:txBody>
      </p:sp>
      <p:sp>
        <p:nvSpPr>
          <p:cNvPr id="14" name="Rectangle 3"/>
          <p:cNvSpPr txBox="1">
            <a:spLocks noChangeArrowheads="1"/>
          </p:cNvSpPr>
          <p:nvPr/>
        </p:nvSpPr>
        <p:spPr bwMode="auto">
          <a:xfrm>
            <a:off x="3453491" y="4774454"/>
            <a:ext cx="2129101" cy="453414"/>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Implementation</a:t>
            </a:r>
          </a:p>
        </p:txBody>
      </p:sp>
      <p:sp>
        <p:nvSpPr>
          <p:cNvPr id="15" name="Rectangle 3"/>
          <p:cNvSpPr txBox="1">
            <a:spLocks noChangeArrowheads="1"/>
          </p:cNvSpPr>
          <p:nvPr/>
        </p:nvSpPr>
        <p:spPr bwMode="auto">
          <a:xfrm>
            <a:off x="3487020" y="5723767"/>
            <a:ext cx="2106732" cy="448433"/>
          </a:xfrm>
          <a:prstGeom prst="rect">
            <a:avLst/>
          </a:prstGeom>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p>
            <a:pPr algn="ctr">
              <a:spcBef>
                <a:spcPts val="0"/>
              </a:spcBef>
            </a:pPr>
            <a:r>
              <a:rPr lang="en-US" altLang="zh-CN" b="1" dirty="0" smtClean="0">
                <a:solidFill>
                  <a:schemeClr val="tx1"/>
                </a:solidFill>
                <a:latin typeface="Arial" charset="0"/>
                <a:ea typeface="黑体" pitchFamily="2" charset="-122"/>
              </a:rPr>
              <a:t>Performances</a:t>
            </a:r>
          </a:p>
        </p:txBody>
      </p:sp>
      <p:cxnSp>
        <p:nvCxnSpPr>
          <p:cNvPr id="16" name="肘形连接符 15"/>
          <p:cNvCxnSpPr>
            <a:stCxn id="5" idx="3"/>
            <a:endCxn id="6" idx="1"/>
          </p:cNvCxnSpPr>
          <p:nvPr/>
        </p:nvCxnSpPr>
        <p:spPr bwMode="auto">
          <a:xfrm flipV="1">
            <a:off x="2173224" y="1976627"/>
            <a:ext cx="1345876" cy="694944"/>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肘形连接符 17"/>
          <p:cNvCxnSpPr>
            <a:stCxn id="5" idx="3"/>
            <a:endCxn id="7" idx="1"/>
          </p:cNvCxnSpPr>
          <p:nvPr/>
        </p:nvCxnSpPr>
        <p:spPr bwMode="auto">
          <a:xfrm>
            <a:off x="2173224" y="2671571"/>
            <a:ext cx="1345876" cy="304800"/>
          </a:xfrm>
          <a:prstGeom prst="bentConnector3">
            <a:avLst>
              <a:gd name="adj1" fmla="val 17388"/>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肘形连接符 19"/>
          <p:cNvCxnSpPr>
            <a:endCxn id="13" idx="1"/>
          </p:cNvCxnSpPr>
          <p:nvPr/>
        </p:nvCxnSpPr>
        <p:spPr bwMode="auto">
          <a:xfrm flipV="1">
            <a:off x="2760148" y="4075724"/>
            <a:ext cx="684199" cy="928730"/>
          </a:xfrm>
          <a:prstGeom prst="bentConnector3">
            <a:avLst>
              <a:gd name="adj1" fmla="val 19707"/>
            </a:avLst>
          </a:prstGeom>
          <a:solidFill>
            <a:schemeClr val="bg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肘形连接符 21"/>
          <p:cNvCxnSpPr>
            <a:endCxn id="14" idx="1"/>
          </p:cNvCxnSpPr>
          <p:nvPr/>
        </p:nvCxnSpPr>
        <p:spPr bwMode="auto">
          <a:xfrm flipV="1">
            <a:off x="2760148" y="5001161"/>
            <a:ext cx="693343" cy="3293"/>
          </a:xfrm>
          <a:prstGeom prst="bentConnector3">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肘形连接符 23"/>
          <p:cNvCxnSpPr>
            <a:endCxn id="15" idx="1"/>
          </p:cNvCxnSpPr>
          <p:nvPr/>
        </p:nvCxnSpPr>
        <p:spPr bwMode="auto">
          <a:xfrm>
            <a:off x="2760148" y="5004454"/>
            <a:ext cx="726872" cy="943530"/>
          </a:xfrm>
          <a:prstGeom prst="bentConnector3">
            <a:avLst>
              <a:gd name="adj1" fmla="val 18131"/>
            </a:avLst>
          </a:prstGeom>
          <a:solidFill>
            <a:schemeClr val="bg1"/>
          </a:solidFill>
          <a:ln w="12700" cap="flat" cmpd="sng" algn="ctr">
            <a:solidFill>
              <a:srgbClr val="000066"/>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51"/>
          <p:cNvSpPr txBox="1"/>
          <p:nvPr/>
        </p:nvSpPr>
        <p:spPr>
          <a:xfrm>
            <a:off x="2555670" y="1637869"/>
            <a:ext cx="925253" cy="400110"/>
          </a:xfrm>
          <a:prstGeom prst="rect">
            <a:avLst/>
          </a:prstGeom>
          <a:noFill/>
        </p:spPr>
        <p:txBody>
          <a:bodyPr wrap="none" rtlCol="0">
            <a:spAutoFit/>
          </a:bodyPr>
          <a:lstStyle/>
          <a:p>
            <a:r>
              <a:rPr lang="en-US" altLang="zh-CN" dirty="0" smtClean="0">
                <a:solidFill>
                  <a:srgbClr val="006699"/>
                </a:solidFill>
              </a:rPr>
              <a:t>What?</a:t>
            </a:r>
            <a:endParaRPr lang="zh-CN" altLang="en-US" dirty="0">
              <a:solidFill>
                <a:srgbClr val="006699"/>
              </a:solidFill>
            </a:endParaRPr>
          </a:p>
        </p:txBody>
      </p:sp>
      <p:sp>
        <p:nvSpPr>
          <p:cNvPr id="27" name="TextBox 52"/>
          <p:cNvSpPr txBox="1"/>
          <p:nvPr/>
        </p:nvSpPr>
        <p:spPr>
          <a:xfrm>
            <a:off x="2656800" y="2602300"/>
            <a:ext cx="840295" cy="400110"/>
          </a:xfrm>
          <a:prstGeom prst="rect">
            <a:avLst/>
          </a:prstGeom>
          <a:noFill/>
        </p:spPr>
        <p:txBody>
          <a:bodyPr wrap="none" rtlCol="0">
            <a:spAutoFit/>
          </a:bodyPr>
          <a:lstStyle/>
          <a:p>
            <a:r>
              <a:rPr lang="en-US" altLang="zh-CN" dirty="0" smtClean="0">
                <a:solidFill>
                  <a:srgbClr val="006699"/>
                </a:solidFill>
              </a:rPr>
              <a:t>Why?</a:t>
            </a:r>
            <a:endParaRPr lang="zh-CN" altLang="en-US" dirty="0">
              <a:solidFill>
                <a:srgbClr val="006699"/>
              </a:solidFill>
            </a:endParaRPr>
          </a:p>
        </p:txBody>
      </p:sp>
      <p:sp>
        <p:nvSpPr>
          <p:cNvPr id="72" name="TextBox 51"/>
          <p:cNvSpPr txBox="1"/>
          <p:nvPr/>
        </p:nvSpPr>
        <p:spPr>
          <a:xfrm>
            <a:off x="2609016" y="3636190"/>
            <a:ext cx="925253" cy="400110"/>
          </a:xfrm>
          <a:prstGeom prst="rect">
            <a:avLst/>
          </a:prstGeom>
          <a:noFill/>
        </p:spPr>
        <p:txBody>
          <a:bodyPr wrap="none" rtlCol="0">
            <a:spAutoFit/>
          </a:bodyPr>
          <a:lstStyle/>
          <a:p>
            <a:r>
              <a:rPr lang="en-US" altLang="zh-CN" dirty="0" smtClean="0">
                <a:solidFill>
                  <a:srgbClr val="FF0000"/>
                </a:solidFill>
              </a:rPr>
              <a:t>What?</a:t>
            </a:r>
            <a:endParaRPr lang="zh-CN" altLang="en-US" dirty="0">
              <a:solidFill>
                <a:srgbClr val="FF0000"/>
              </a:solidFill>
            </a:endParaRPr>
          </a:p>
        </p:txBody>
      </p:sp>
      <p:sp>
        <p:nvSpPr>
          <p:cNvPr id="77" name="TextBox 51"/>
          <p:cNvSpPr txBox="1"/>
          <p:nvPr/>
        </p:nvSpPr>
        <p:spPr>
          <a:xfrm>
            <a:off x="2850158" y="4459224"/>
            <a:ext cx="841897" cy="440121"/>
          </a:xfrm>
          <a:prstGeom prst="rect">
            <a:avLst/>
          </a:prstGeom>
          <a:noFill/>
        </p:spPr>
        <p:txBody>
          <a:bodyPr wrap="none" rtlCol="0">
            <a:spAutoFit/>
          </a:bodyPr>
          <a:lstStyle/>
          <a:p>
            <a:r>
              <a:rPr lang="en-US" altLang="zh-CN" dirty="0" smtClean="0">
                <a:solidFill>
                  <a:srgbClr val="006699"/>
                </a:solidFill>
              </a:rPr>
              <a:t>How?</a:t>
            </a:r>
            <a:endParaRPr lang="zh-CN" altLang="en-US" dirty="0">
              <a:solidFill>
                <a:srgbClr val="006699"/>
              </a:solidFill>
            </a:endParaRPr>
          </a:p>
        </p:txBody>
      </p:sp>
      <p:sp>
        <p:nvSpPr>
          <p:cNvPr id="78" name="TextBox 51"/>
          <p:cNvSpPr txBox="1"/>
          <p:nvPr/>
        </p:nvSpPr>
        <p:spPr>
          <a:xfrm>
            <a:off x="2850159" y="5467290"/>
            <a:ext cx="1141659" cy="400110"/>
          </a:xfrm>
          <a:prstGeom prst="rect">
            <a:avLst/>
          </a:prstGeom>
          <a:noFill/>
        </p:spPr>
        <p:txBody>
          <a:bodyPr wrap="none" rtlCol="0">
            <a:spAutoFit/>
          </a:bodyPr>
          <a:lstStyle/>
          <a:p>
            <a:r>
              <a:rPr lang="en-US" altLang="zh-CN" dirty="0" smtClean="0">
                <a:solidFill>
                  <a:srgbClr val="006699"/>
                </a:solidFill>
              </a:rPr>
              <a:t>Analysis</a:t>
            </a:r>
            <a:endParaRPr lang="zh-CN" altLang="en-US" dirty="0">
              <a:solidFill>
                <a:srgbClr val="006699"/>
              </a:solidFill>
            </a:endParaRPr>
          </a:p>
        </p:txBody>
      </p:sp>
      <p:cxnSp>
        <p:nvCxnSpPr>
          <p:cNvPr id="80" name="直接箭头连接符 79"/>
          <p:cNvCxnSpPr/>
          <p:nvPr/>
        </p:nvCxnSpPr>
        <p:spPr bwMode="auto">
          <a:xfrm>
            <a:off x="1295400" y="3122158"/>
            <a:ext cx="0" cy="1180273"/>
          </a:xfrm>
          <a:prstGeom prst="straightConnector1">
            <a:avLst/>
          </a:prstGeom>
          <a:solidFill>
            <a:schemeClr val="bg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Box 51"/>
          <p:cNvSpPr txBox="1"/>
          <p:nvPr/>
        </p:nvSpPr>
        <p:spPr>
          <a:xfrm>
            <a:off x="291794" y="3331861"/>
            <a:ext cx="2365006" cy="400110"/>
          </a:xfrm>
          <a:prstGeom prst="rect">
            <a:avLst/>
          </a:prstGeom>
          <a:noFill/>
        </p:spPr>
        <p:txBody>
          <a:bodyPr wrap="none" rtlCol="0">
            <a:spAutoFit/>
          </a:bodyPr>
          <a:lstStyle/>
          <a:p>
            <a:r>
              <a:rPr lang="en-US" altLang="zh-CN" dirty="0" smtClean="0">
                <a:solidFill>
                  <a:srgbClr val="FF0000"/>
                </a:solidFill>
              </a:rPr>
              <a:t>3 Basic  Algorithms</a:t>
            </a:r>
            <a:endParaRPr lang="zh-CN" altLang="en-US" dirty="0">
              <a:solidFill>
                <a:srgbClr val="FF0000"/>
              </a:solidFill>
            </a:endParaRPr>
          </a:p>
        </p:txBody>
      </p:sp>
      <p:sp>
        <p:nvSpPr>
          <p:cNvPr id="90" name="圆角矩形 89"/>
          <p:cNvSpPr/>
          <p:nvPr/>
        </p:nvSpPr>
        <p:spPr bwMode="auto">
          <a:xfrm>
            <a:off x="6438900" y="2506693"/>
            <a:ext cx="19050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spcBef>
                <a:spcPts val="0"/>
              </a:spcBef>
            </a:pP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Link with real world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cases</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1" name="圆角矩形 90"/>
          <p:cNvSpPr/>
          <p:nvPr/>
        </p:nvSpPr>
        <p:spPr bwMode="auto">
          <a:xfrm>
            <a:off x="5952252" y="3678748"/>
            <a:ext cx="173707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Cooperative 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2" name="圆角矩形 91"/>
          <p:cNvSpPr/>
          <p:nvPr/>
        </p:nvSpPr>
        <p:spPr bwMode="auto">
          <a:xfrm>
            <a:off x="7614465" y="3678748"/>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Group Acting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3" name="圆角矩形 92"/>
          <p:cNvSpPr/>
          <p:nvPr/>
        </p:nvSpPr>
        <p:spPr bwMode="auto">
          <a:xfrm>
            <a:off x="5933964" y="4666976"/>
            <a:ext cx="1680501"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a:solidFill>
                  <a:schemeClr val="bg1"/>
                </a:solidFill>
                <a:effectLst>
                  <a:outerShdw blurRad="38100" dist="38100" dir="2700000" algn="tl">
                    <a:srgbClr val="000000">
                      <a:alpha val="43137"/>
                    </a:srgbClr>
                  </a:outerShdw>
                </a:effectLst>
                <a:latin typeface="Arial" charset="0"/>
                <a:ea typeface="黑体" pitchFamily="2" charset="-122"/>
              </a:rPr>
              <a:t>Reciprocal </a:t>
            </a: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Learning</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5" name="圆角矩形 94"/>
          <p:cNvSpPr/>
          <p:nvPr/>
        </p:nvSpPr>
        <p:spPr bwMode="auto">
          <a:xfrm>
            <a:off x="7467600" y="4666976"/>
            <a:ext cx="1752600"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Programming</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96" name="圆角矩形 95"/>
          <p:cNvSpPr/>
          <p:nvPr/>
        </p:nvSpPr>
        <p:spPr bwMode="auto">
          <a:xfrm>
            <a:off x="5936723" y="5613798"/>
            <a:ext cx="1677742"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spcBef>
                <a:spcPts val="0"/>
              </a:spcBef>
            </a:pPr>
            <a:r>
              <a:rPr lang="en-US" altLang="zh-CN" sz="1800" b="1" dirty="0" smtClean="0">
                <a:solidFill>
                  <a:schemeClr val="bg1"/>
                </a:solidFill>
                <a:effectLst>
                  <a:outerShdw blurRad="38100" dist="38100" dir="2700000" algn="tl">
                    <a:srgbClr val="000000">
                      <a:alpha val="43137"/>
                    </a:srgbClr>
                  </a:outerShdw>
                </a:effectLst>
                <a:latin typeface="Arial" charset="0"/>
                <a:ea typeface="黑体" pitchFamily="2" charset="-122"/>
              </a:rPr>
              <a:t>Practical Exploration</a:t>
            </a:r>
            <a:endParaRPr lang="zh-CN" altLang="en-US" sz="1800"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sp>
        <p:nvSpPr>
          <p:cNvPr id="29" name="圆角矩形 28"/>
          <p:cNvSpPr/>
          <p:nvPr/>
        </p:nvSpPr>
        <p:spPr bwMode="auto">
          <a:xfrm>
            <a:off x="7614465" y="5619151"/>
            <a:ext cx="1465634" cy="668370"/>
          </a:xfrm>
          <a:prstGeom prst="roundRect">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b="1" dirty="0" smtClean="0">
                <a:solidFill>
                  <a:schemeClr val="bg1"/>
                </a:solidFill>
                <a:effectLst>
                  <a:outerShdw blurRad="38100" dist="38100" dir="2700000" algn="tl">
                    <a:srgbClr val="000000">
                      <a:alpha val="43137"/>
                    </a:srgbClr>
                  </a:outerShdw>
                </a:effectLst>
                <a:latin typeface="Arial" charset="0"/>
                <a:ea typeface="黑体" pitchFamily="2" charset="-122"/>
              </a:rPr>
              <a:t>Extension Research</a:t>
            </a:r>
            <a:endParaRPr lang="zh-CN" altLang="en-US" b="1" dirty="0">
              <a:solidFill>
                <a:schemeClr val="bg1"/>
              </a:solidFill>
              <a:effectLst>
                <a:outerShdw blurRad="38100" dist="38100" dir="2700000" algn="tl">
                  <a:srgbClr val="000000">
                    <a:alpha val="43137"/>
                  </a:srgbClr>
                </a:outerShdw>
              </a:effectLst>
              <a:latin typeface="Arial" charset="0"/>
              <a:ea typeface="黑体" pitchFamily="2" charset="-122"/>
            </a:endParaRPr>
          </a:p>
        </p:txBody>
      </p:sp>
      <p:grpSp>
        <p:nvGrpSpPr>
          <p:cNvPr id="3" name="组合 2"/>
          <p:cNvGrpSpPr/>
          <p:nvPr/>
        </p:nvGrpSpPr>
        <p:grpSpPr>
          <a:xfrm>
            <a:off x="859233" y="1283926"/>
            <a:ext cx="7705021" cy="4566012"/>
            <a:chOff x="859233" y="1283926"/>
            <a:chExt cx="7705021" cy="4566012"/>
          </a:xfrm>
        </p:grpSpPr>
        <p:sp>
          <p:nvSpPr>
            <p:cNvPr id="64" name="矩形 63"/>
            <p:cNvSpPr/>
            <p:nvPr/>
          </p:nvSpPr>
          <p:spPr>
            <a:xfrm>
              <a:off x="3901546" y="1283926"/>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65" name="矩形 64"/>
            <p:cNvSpPr/>
            <p:nvPr/>
          </p:nvSpPr>
          <p:spPr>
            <a:xfrm>
              <a:off x="3866163" y="230882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66" name="矩形 65"/>
            <p:cNvSpPr/>
            <p:nvPr/>
          </p:nvSpPr>
          <p:spPr>
            <a:xfrm>
              <a:off x="859233" y="1746652"/>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67" name="矩形 66"/>
            <p:cNvSpPr/>
            <p:nvPr/>
          </p:nvSpPr>
          <p:spPr>
            <a:xfrm>
              <a:off x="3843935" y="3398144"/>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68" name="矩形 67"/>
            <p:cNvSpPr/>
            <p:nvPr/>
          </p:nvSpPr>
          <p:spPr>
            <a:xfrm>
              <a:off x="3843935" y="4300800"/>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69" name="矩形 68"/>
            <p:cNvSpPr/>
            <p:nvPr/>
          </p:nvSpPr>
          <p:spPr>
            <a:xfrm>
              <a:off x="3843935" y="5265163"/>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70" name="矩形 69"/>
            <p:cNvSpPr/>
            <p:nvPr/>
          </p:nvSpPr>
          <p:spPr>
            <a:xfrm>
              <a:off x="1215146" y="3930379"/>
              <a:ext cx="838425" cy="584775"/>
            </a:xfrm>
            <a:prstGeom prst="rect">
              <a:avLst/>
            </a:prstGeom>
            <a:noFill/>
          </p:spPr>
          <p:txBody>
            <a:bodyPr wrap="square" lIns="91440" tIns="45720" rIns="91440" bIns="45720">
              <a:spAutoFit/>
            </a:bodyPr>
            <a:lstStyle/>
            <a:p>
              <a:pPr algn="ct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sp>
          <p:nvSpPr>
            <p:cNvPr id="71" name="矩形 70"/>
            <p:cNvSpPr/>
            <p:nvPr/>
          </p:nvSpPr>
          <p:spPr>
            <a:xfrm>
              <a:off x="5752414" y="1403461"/>
              <a:ext cx="2811840" cy="1077218"/>
            </a:xfrm>
            <a:prstGeom prst="rect">
              <a:avLst/>
            </a:prstGeom>
            <a:noFill/>
          </p:spPr>
          <p:txBody>
            <a:bodyPr wrap="square" lIns="91440" tIns="45720" rIns="91440" bIns="45720">
              <a:spAutoFit/>
            </a:bodyPr>
            <a:lstStyle/>
            <a:p>
              <a:pPr algn="ctr">
                <a:spcBef>
                  <a:spcPts val="0"/>
                </a:spcBef>
              </a:pPr>
              <a:r>
                <a:rPr lang="en-US" altLang="zh-CN" sz="3200" b="1" cap="none" spc="0"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P1: ~50 min</a:t>
              </a:r>
            </a:p>
            <a:p>
              <a:pPr algn="ctr">
                <a:spcBef>
                  <a:spcPts val="0"/>
                </a:spcBef>
              </a:pPr>
              <a:r>
                <a:rPr lang="en-US" altLang="zh-CN" sz="3200" b="1" dirty="0" smtClean="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rPr>
                <a:t>P2: ~30 min</a:t>
              </a:r>
              <a:endParaRPr lang="zh-CN" altLang="en-US" sz="3200" b="1" cap="none" spc="0" dirty="0">
                <a:ln w="6600">
                  <a:solidFill>
                    <a:schemeClr val="accent2"/>
                  </a:solidFill>
                  <a:prstDash val="solid"/>
                </a:ln>
                <a:solidFill>
                  <a:srgbClr val="FFFFFF"/>
                </a:solidFill>
                <a:effectLst>
                  <a:outerShdw dist="38100" dir="2700000" algn="tl" rotWithShape="0">
                    <a:schemeClr val="accent2"/>
                  </a:outerShdw>
                </a:effectLst>
                <a:latin typeface="Brush Script Std" panose="03060802040607070404" pitchFamily="66" charset="0"/>
                <a:ea typeface="华文隶书" panose="02010800040101010101" pitchFamily="2" charset="-122"/>
              </a:endParaRPr>
            </a:p>
          </p:txBody>
        </p:sp>
      </p:grpSp>
    </p:spTree>
    <p:extLst>
      <p:ext uri="{BB962C8B-B14F-4D97-AF65-F5344CB8AC3E}">
        <p14:creationId xmlns:p14="http://schemas.microsoft.com/office/powerpoint/2010/main" val="30281264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7800" y="274638"/>
            <a:ext cx="7696200" cy="1096962"/>
          </a:xfrm>
        </p:spPr>
        <p:txBody>
          <a:bodyPr/>
          <a:lstStyle/>
          <a:p>
            <a:r>
              <a:rPr lang="en-US" altLang="zh-CN" dirty="0" smtClean="0">
                <a:solidFill>
                  <a:prstClr val="white"/>
                </a:solidFill>
              </a:rPr>
              <a:t>3 Basic Algorithms: Insertion</a:t>
            </a:r>
            <a:endParaRPr lang="en-US" altLang="zh-CN" dirty="0">
              <a:solidFill>
                <a:prstClr val="white"/>
              </a:solidFill>
            </a:endParaRPr>
          </a:p>
        </p:txBody>
      </p:sp>
      <p:pic>
        <p:nvPicPr>
          <p:cNvPr id="3" name="inser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1828800" y="1676400"/>
            <a:ext cx="6096000" cy="3429000"/>
          </a:xfrm>
          <a:prstGeom prst="rect">
            <a:avLst/>
          </a:prstGeom>
        </p:spPr>
      </p:pic>
      <p:sp>
        <p:nvSpPr>
          <p:cNvPr id="6" name="Rectangle 3"/>
          <p:cNvSpPr txBox="1">
            <a:spLocks noChangeArrowheads="1"/>
          </p:cNvSpPr>
          <p:nvPr/>
        </p:nvSpPr>
        <p:spPr bwMode="auto">
          <a:xfrm>
            <a:off x="3383107" y="5257800"/>
            <a:ext cx="2377786" cy="6096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 Sort</a:t>
            </a:r>
          </a:p>
        </p:txBody>
      </p:sp>
      <p:sp>
        <p:nvSpPr>
          <p:cNvPr id="8" name="矩形 7"/>
          <p:cNvSpPr/>
          <p:nvPr/>
        </p:nvSpPr>
        <p:spPr>
          <a:xfrm>
            <a:off x="152400" y="5875020"/>
            <a:ext cx="883920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maintains a </a:t>
            </a:r>
            <a:r>
              <a:rPr lang="en-GB" b="1" i="1" dirty="0">
                <a:solidFill>
                  <a:srgbClr val="FF0000"/>
                </a:solidFill>
              </a:rPr>
              <a:t>sorted sub-array</a:t>
            </a:r>
            <a:r>
              <a:rPr lang="en-GB" dirty="0"/>
              <a:t>, and repetitively </a:t>
            </a:r>
            <a:r>
              <a:rPr lang="en-GB" b="1" dirty="0">
                <a:solidFill>
                  <a:srgbClr val="FF0000"/>
                </a:solidFill>
              </a:rPr>
              <a:t>inserts new elements </a:t>
            </a:r>
            <a:r>
              <a:rPr lang="en-GB" dirty="0"/>
              <a:t>into </a:t>
            </a:r>
            <a:r>
              <a:rPr lang="en-GB" dirty="0" smtClean="0"/>
              <a:t>it</a:t>
            </a:r>
            <a:r>
              <a:rPr lang="en-GB" dirty="0"/>
              <a:t> </a:t>
            </a:r>
          </a:p>
        </p:txBody>
      </p:sp>
    </p:spTree>
    <p:extLst>
      <p:ext uri="{BB962C8B-B14F-4D97-AF65-F5344CB8AC3E}">
        <p14:creationId xmlns:p14="http://schemas.microsoft.com/office/powerpoint/2010/main" val="256969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4662"/>
            <a:ext cx="9144000" cy="6843338"/>
          </a:xfrm>
          <a:solidFill>
            <a:schemeClr val="bg1"/>
          </a:solidFill>
        </p:spPr>
        <p:txBody>
          <a:bodyPr/>
          <a:lstStyle/>
          <a:p>
            <a:r>
              <a:rPr lang="en-US" altLang="zh-CN" dirty="0" smtClean="0">
                <a:solidFill>
                  <a:prstClr val="white"/>
                </a:solidFill>
              </a:rPr>
              <a:t>3 Basic Algorithms: Insertion</a:t>
            </a:r>
            <a:endParaRPr lang="en-US" altLang="zh-CN" dirty="0">
              <a:solidFill>
                <a:prstClr val="white"/>
              </a:solidFill>
            </a:endParaRPr>
          </a:p>
        </p:txBody>
      </p:sp>
      <p:sp>
        <p:nvSpPr>
          <p:cNvPr id="31" name="矩形 30"/>
          <p:cNvSpPr/>
          <p:nvPr/>
        </p:nvSpPr>
        <p:spPr>
          <a:xfrm>
            <a:off x="4572000" y="243002"/>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a:solidFill>
                  <a:srgbClr val="3366CC"/>
                </a:solidFill>
              </a:rPr>
              <a:t>FOR</a:t>
            </a:r>
            <a:r>
              <a:rPr lang="en-GB" sz="1800" dirty="0"/>
              <a:t> </a:t>
            </a:r>
            <a:r>
              <a:rPr lang="en-GB" sz="1800" dirty="0" err="1"/>
              <a:t>i</a:t>
            </a:r>
            <a:r>
              <a:rPr lang="en-GB" sz="1800" dirty="0"/>
              <a:t> = 2 </a:t>
            </a:r>
            <a:r>
              <a:rPr lang="en-GB" sz="1800" b="1" dirty="0">
                <a:solidFill>
                  <a:srgbClr val="3366CC"/>
                </a:solidFill>
              </a:rPr>
              <a:t>TO</a:t>
            </a:r>
            <a:r>
              <a:rPr lang="en-GB" sz="1800" dirty="0"/>
              <a:t> N</a:t>
            </a:r>
          </a:p>
          <a:p>
            <a:pPr defTabSz="540000">
              <a:spcBef>
                <a:spcPts val="600"/>
              </a:spcBef>
            </a:pPr>
            <a:r>
              <a:rPr lang="en-GB" sz="1800" dirty="0" smtClean="0"/>
              <a:t>	</a:t>
            </a:r>
            <a:r>
              <a:rPr lang="en-GB" sz="1800" dirty="0" err="1" smtClean="0"/>
              <a:t>CurValue</a:t>
            </a:r>
            <a:r>
              <a:rPr lang="en-GB" sz="1800" dirty="0" smtClean="0"/>
              <a:t> </a:t>
            </a:r>
            <a:r>
              <a:rPr lang="en-GB" sz="1800" dirty="0"/>
              <a:t>= </a:t>
            </a:r>
            <a:r>
              <a:rPr lang="en-GB" sz="1800" dirty="0" err="1"/>
              <a:t>Arr</a:t>
            </a:r>
            <a:r>
              <a:rPr lang="en-GB" sz="1800" dirty="0"/>
              <a:t>[</a:t>
            </a:r>
            <a:r>
              <a:rPr lang="en-GB" sz="1800" dirty="0" err="1"/>
              <a:t>i</a:t>
            </a:r>
            <a:r>
              <a:rPr lang="en-GB" sz="1800" dirty="0"/>
              <a:t>]</a:t>
            </a:r>
          </a:p>
          <a:p>
            <a:pPr defTabSz="540000">
              <a:spcBef>
                <a:spcPts val="600"/>
              </a:spcBef>
            </a:pPr>
            <a:r>
              <a:rPr lang="en-GB" sz="1800" dirty="0"/>
              <a:t>	j = </a:t>
            </a:r>
            <a:r>
              <a:rPr lang="en-GB" sz="1800" dirty="0" err="1"/>
              <a:t>i</a:t>
            </a:r>
            <a:endParaRPr lang="en-GB" sz="1800" dirty="0"/>
          </a:p>
          <a:p>
            <a:pPr defTabSz="540000">
              <a:spcBef>
                <a:spcPts val="600"/>
              </a:spcBef>
            </a:pPr>
            <a:r>
              <a:rPr lang="en-GB" sz="1800" dirty="0"/>
              <a:t>	</a:t>
            </a:r>
            <a:r>
              <a:rPr lang="en-GB" sz="1800" b="1" dirty="0">
                <a:solidFill>
                  <a:srgbClr val="3366CC"/>
                </a:solidFill>
              </a:rPr>
              <a:t>WHILE</a:t>
            </a:r>
            <a:r>
              <a:rPr lang="en-GB" sz="1800" dirty="0"/>
              <a:t> j &gt; 1 </a:t>
            </a:r>
            <a:r>
              <a:rPr lang="en-GB" sz="1800" b="1" dirty="0">
                <a:solidFill>
                  <a:srgbClr val="3366CC"/>
                </a:solidFill>
              </a:rPr>
              <a:t>AND</a:t>
            </a:r>
            <a:r>
              <a:rPr lang="en-GB" sz="1800" dirty="0"/>
              <a:t>  </a:t>
            </a:r>
            <a:r>
              <a:rPr lang="en-GB" sz="1800" dirty="0" err="1"/>
              <a:t>CurValue</a:t>
            </a:r>
            <a:r>
              <a:rPr lang="en-GB" sz="1800" dirty="0"/>
              <a:t> &lt; </a:t>
            </a:r>
            <a:r>
              <a:rPr lang="en-GB" sz="1800" dirty="0" err="1"/>
              <a:t>Arr</a:t>
            </a:r>
            <a:r>
              <a:rPr lang="en-GB" sz="1800" dirty="0"/>
              <a:t>[j-1]</a:t>
            </a:r>
          </a:p>
          <a:p>
            <a:pPr defTabSz="540000">
              <a:spcBef>
                <a:spcPts val="600"/>
              </a:spcBef>
            </a:pPr>
            <a:r>
              <a:rPr lang="en-GB" sz="1800" dirty="0"/>
              <a:t>		</a:t>
            </a:r>
            <a:r>
              <a:rPr lang="en-GB" sz="1800" dirty="0" err="1"/>
              <a:t>Arr</a:t>
            </a:r>
            <a:r>
              <a:rPr lang="en-GB" sz="1800" dirty="0"/>
              <a:t>[j] = </a:t>
            </a:r>
            <a:r>
              <a:rPr lang="en-GB" sz="1800" dirty="0" err="1"/>
              <a:t>Arr</a:t>
            </a:r>
            <a:r>
              <a:rPr lang="en-GB" sz="1800" dirty="0"/>
              <a:t>[j-1]</a:t>
            </a:r>
          </a:p>
          <a:p>
            <a:pPr defTabSz="540000">
              <a:spcBef>
                <a:spcPts val="600"/>
              </a:spcBef>
            </a:pPr>
            <a:r>
              <a:rPr lang="en-GB" sz="1800" dirty="0"/>
              <a:t>		j = j -1</a:t>
            </a:r>
          </a:p>
          <a:p>
            <a:pPr defTabSz="540000">
              <a:spcBef>
                <a:spcPts val="600"/>
              </a:spcBef>
            </a:pPr>
            <a:r>
              <a:rPr lang="en-GB" sz="1800" dirty="0"/>
              <a:t>	</a:t>
            </a:r>
            <a:r>
              <a:rPr lang="en-GB" sz="1800" b="1" dirty="0">
                <a:solidFill>
                  <a:srgbClr val="3366CC"/>
                </a:solidFill>
              </a:rPr>
              <a:t>ENDWHILE</a:t>
            </a:r>
          </a:p>
          <a:p>
            <a:pPr defTabSz="540000">
              <a:spcBef>
                <a:spcPts val="600"/>
              </a:spcBef>
            </a:pPr>
            <a:r>
              <a:rPr lang="en-GB" sz="1800" dirty="0"/>
              <a:t>	</a:t>
            </a:r>
            <a:r>
              <a:rPr lang="en-GB" sz="1800" dirty="0" err="1"/>
              <a:t>Arr</a:t>
            </a:r>
            <a:r>
              <a:rPr lang="en-GB" sz="1800" dirty="0"/>
              <a:t>[j] = </a:t>
            </a:r>
            <a:r>
              <a:rPr lang="en-GB" sz="1800" dirty="0" err="1"/>
              <a:t>CurValue</a:t>
            </a:r>
            <a:endParaRPr lang="en-GB" sz="1800" dirty="0"/>
          </a:p>
          <a:p>
            <a:pPr defTabSz="540000">
              <a:spcBef>
                <a:spcPts val="600"/>
              </a:spcBef>
            </a:pPr>
            <a:r>
              <a:rPr lang="en-GB" sz="1800" b="1" dirty="0">
                <a:solidFill>
                  <a:srgbClr val="3366CC"/>
                </a:solidFill>
              </a:rPr>
              <a:t>ENDFOR</a:t>
            </a:r>
          </a:p>
        </p:txBody>
      </p:sp>
      <p:sp>
        <p:nvSpPr>
          <p:cNvPr id="114" name="矩形 113"/>
          <p:cNvSpPr/>
          <p:nvPr/>
        </p:nvSpPr>
        <p:spPr bwMode="auto">
          <a:xfrm>
            <a:off x="580217" y="5331012"/>
            <a:ext cx="3085512" cy="612588"/>
          </a:xfrm>
          <a:prstGeom prst="rect">
            <a:avLst/>
          </a:prstGeom>
          <a:solidFill>
            <a:schemeClr val="bg1"/>
          </a:solidFill>
          <a:ln w="19050" cap="flat" cmpd="sng" algn="ctr">
            <a:solidFill>
              <a:srgbClr val="7030A0"/>
            </a:solidFill>
            <a:prstDash val="lg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6" name="矩形 85"/>
          <p:cNvSpPr/>
          <p:nvPr/>
        </p:nvSpPr>
        <p:spPr>
          <a:xfrm>
            <a:off x="381000" y="6000690"/>
            <a:ext cx="1150771" cy="40011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en-GB" dirty="0" smtClean="0"/>
              <a:t>Sorted</a:t>
            </a:r>
            <a:endParaRPr lang="en-GB" dirty="0"/>
          </a:p>
        </p:txBody>
      </p:sp>
      <p:sp>
        <p:nvSpPr>
          <p:cNvPr id="49" name="矩形 48"/>
          <p:cNvSpPr/>
          <p:nvPr/>
        </p:nvSpPr>
        <p:spPr>
          <a:xfrm>
            <a:off x="1615032" y="600069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50" name="矩形 49"/>
          <p:cNvSpPr/>
          <p:nvPr/>
        </p:nvSpPr>
        <p:spPr>
          <a:xfrm>
            <a:off x="381000" y="1066800"/>
            <a:ext cx="1150771" cy="40011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en-GB" dirty="0" smtClean="0">
                <a:solidFill>
                  <a:schemeClr val="bg1"/>
                </a:solidFill>
              </a:rPr>
              <a:t>Original</a:t>
            </a:r>
            <a:endParaRPr lang="en-GB" dirty="0">
              <a:solidFill>
                <a:schemeClr val="bg1"/>
              </a:solidFill>
            </a:endParaRPr>
          </a:p>
        </p:txBody>
      </p:sp>
      <p:sp>
        <p:nvSpPr>
          <p:cNvPr id="51" name="矩形 50"/>
          <p:cNvSpPr/>
          <p:nvPr/>
        </p:nvSpPr>
        <p:spPr>
          <a:xfrm>
            <a:off x="624432" y="1825644"/>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52" name="矩形 51"/>
          <p:cNvSpPr/>
          <p:nvPr/>
        </p:nvSpPr>
        <p:spPr>
          <a:xfrm>
            <a:off x="605623" y="2952099"/>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53" name="矩形 52"/>
          <p:cNvSpPr/>
          <p:nvPr/>
        </p:nvSpPr>
        <p:spPr>
          <a:xfrm>
            <a:off x="635363" y="4255736"/>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54" name="矩形 53"/>
          <p:cNvSpPr/>
          <p:nvPr/>
        </p:nvSpPr>
        <p:spPr>
          <a:xfrm>
            <a:off x="634371" y="5427698"/>
            <a:ext cx="675861" cy="400110"/>
          </a:xfrm>
          <a:prstGeom prst="rect">
            <a:avLst/>
          </a:prstGeom>
          <a:solidFill>
            <a:schemeClr val="bg1"/>
          </a:solidFill>
        </p:spPr>
        <p:txBody>
          <a:bodyPr wrap="square">
            <a:spAutoFit/>
          </a:bodyPr>
          <a:lstStyle/>
          <a:p>
            <a:r>
              <a:rPr lang="en-GB" dirty="0" err="1" smtClean="0"/>
              <a:t>i</a:t>
            </a:r>
            <a:r>
              <a:rPr lang="en-GB" dirty="0" smtClean="0"/>
              <a:t> = 5</a:t>
            </a:r>
            <a:endParaRPr lang="en-GB" dirty="0"/>
          </a:p>
        </p:txBody>
      </p:sp>
      <p:sp>
        <p:nvSpPr>
          <p:cNvPr id="55" name="矩形 54"/>
          <p:cNvSpPr/>
          <p:nvPr/>
        </p:nvSpPr>
        <p:spPr>
          <a:xfrm>
            <a:off x="1597475" y="1071119"/>
            <a:ext cx="1438853" cy="400110"/>
          </a:xfrm>
          <a:prstGeom prst="rect">
            <a:avLst/>
          </a:prstGeom>
        </p:spPr>
        <p:txBody>
          <a:bodyPr wrap="square">
            <a:spAutoFit/>
          </a:bodyPr>
          <a:lstStyle/>
          <a:p>
            <a:r>
              <a:rPr lang="en-GB" dirty="0">
                <a:solidFill>
                  <a:srgbClr val="000000"/>
                </a:solidFill>
                <a:latin typeface="Times New Roman" panose="02020603050405020304" pitchFamily="18" charset="0"/>
              </a:rPr>
              <a:t>6, 5, 3, 1, </a:t>
            </a:r>
            <a:r>
              <a:rPr lang="en-GB" dirty="0" smtClean="0">
                <a:solidFill>
                  <a:srgbClr val="000000"/>
                </a:solidFill>
                <a:latin typeface="Times New Roman" panose="02020603050405020304" pitchFamily="18" charset="0"/>
              </a:rPr>
              <a:t>8</a:t>
            </a:r>
            <a:r>
              <a:rPr lang="en-GB" dirty="0">
                <a:solidFill>
                  <a:srgbClr val="000000"/>
                </a:solidFill>
                <a:latin typeface="Times New Roman" panose="02020603050405020304" pitchFamily="18" charset="0"/>
              </a:rPr>
              <a:t> </a:t>
            </a:r>
            <a:endParaRPr lang="en-GB" dirty="0"/>
          </a:p>
        </p:txBody>
      </p:sp>
      <p:cxnSp>
        <p:nvCxnSpPr>
          <p:cNvPr id="5" name="直接箭头连接符 4"/>
          <p:cNvCxnSpPr/>
          <p:nvPr/>
        </p:nvCxnSpPr>
        <p:spPr bwMode="auto">
          <a:xfrm>
            <a:off x="1462632" y="1924110"/>
            <a:ext cx="0" cy="626145"/>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箭头连接符 55"/>
          <p:cNvCxnSpPr/>
          <p:nvPr/>
        </p:nvCxnSpPr>
        <p:spPr bwMode="auto">
          <a:xfrm>
            <a:off x="1432891" y="3041696"/>
            <a:ext cx="0" cy="626145"/>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箭头连接符 57"/>
          <p:cNvCxnSpPr/>
          <p:nvPr/>
        </p:nvCxnSpPr>
        <p:spPr bwMode="auto">
          <a:xfrm>
            <a:off x="1465945" y="4367019"/>
            <a:ext cx="0" cy="626145"/>
          </a:xfrm>
          <a:prstGeom prst="straightConnector1">
            <a:avLst/>
          </a:prstGeom>
          <a:solidFill>
            <a:schemeClr val="bg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矩形 2"/>
          <p:cNvSpPr/>
          <p:nvPr/>
        </p:nvSpPr>
        <p:spPr>
          <a:xfrm>
            <a:off x="1608406" y="15240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a:t>
            </a:r>
            <a:r>
              <a:rPr lang="en-GB" dirty="0">
                <a:solidFill>
                  <a:srgbClr val="000000"/>
                </a:solidFill>
                <a:latin typeface="Times New Roman" panose="02020603050405020304" pitchFamily="18" charset="0"/>
              </a:rPr>
              <a:t> </a:t>
            </a:r>
            <a:endParaRPr lang="en-GB" dirty="0"/>
          </a:p>
        </p:txBody>
      </p:sp>
      <p:sp>
        <p:nvSpPr>
          <p:cNvPr id="64" name="矩形 63"/>
          <p:cNvSpPr/>
          <p:nvPr/>
        </p:nvSpPr>
        <p:spPr bwMode="auto">
          <a:xfrm>
            <a:off x="1858170" y="1559783"/>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1" name="矩形 40"/>
          <p:cNvSpPr/>
          <p:nvPr/>
        </p:nvSpPr>
        <p:spPr>
          <a:xfrm>
            <a:off x="1578665" y="2590800"/>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5, 6, 3, 1, 8</a:t>
            </a:r>
            <a:r>
              <a:rPr lang="en-GB" dirty="0">
                <a:solidFill>
                  <a:srgbClr val="000000"/>
                </a:solidFill>
                <a:latin typeface="Times New Roman" panose="02020603050405020304" pitchFamily="18" charset="0"/>
              </a:rPr>
              <a:t> </a:t>
            </a:r>
            <a:endParaRPr lang="en-GB" dirty="0"/>
          </a:p>
        </p:txBody>
      </p:sp>
      <p:sp>
        <p:nvSpPr>
          <p:cNvPr id="65" name="矩形 64"/>
          <p:cNvSpPr/>
          <p:nvPr/>
        </p:nvSpPr>
        <p:spPr bwMode="auto">
          <a:xfrm>
            <a:off x="2080515" y="2640563"/>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2" name="矩形 41"/>
          <p:cNvSpPr/>
          <p:nvPr/>
        </p:nvSpPr>
        <p:spPr>
          <a:xfrm>
            <a:off x="1615032" y="3853892"/>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3, 5, 6, 1, 8</a:t>
            </a:r>
            <a:r>
              <a:rPr lang="en-GB" dirty="0">
                <a:solidFill>
                  <a:srgbClr val="000000"/>
                </a:solidFill>
                <a:latin typeface="Times New Roman" panose="02020603050405020304" pitchFamily="18" charset="0"/>
              </a:rPr>
              <a:t> </a:t>
            </a:r>
            <a:endParaRPr lang="en-GB" dirty="0"/>
          </a:p>
        </p:txBody>
      </p:sp>
      <p:sp>
        <p:nvSpPr>
          <p:cNvPr id="74" name="矩形 73"/>
          <p:cNvSpPr/>
          <p:nvPr/>
        </p:nvSpPr>
        <p:spPr bwMode="auto">
          <a:xfrm>
            <a:off x="2413476" y="3917708"/>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8" name="矩形 47"/>
          <p:cNvSpPr/>
          <p:nvPr/>
        </p:nvSpPr>
        <p:spPr>
          <a:xfrm>
            <a:off x="1608406" y="5405276"/>
            <a:ext cx="1447800"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1, 3, 5, 6, 8</a:t>
            </a:r>
            <a:r>
              <a:rPr lang="en-GB" dirty="0">
                <a:solidFill>
                  <a:srgbClr val="000000"/>
                </a:solidFill>
                <a:latin typeface="Times New Roman" panose="02020603050405020304" pitchFamily="18" charset="0"/>
              </a:rPr>
              <a:t> </a:t>
            </a:r>
            <a:endParaRPr lang="en-GB" dirty="0"/>
          </a:p>
        </p:txBody>
      </p:sp>
      <p:sp>
        <p:nvSpPr>
          <p:cNvPr id="85" name="矩形 84"/>
          <p:cNvSpPr/>
          <p:nvPr/>
        </p:nvSpPr>
        <p:spPr bwMode="auto">
          <a:xfrm>
            <a:off x="2642076" y="5466665"/>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87" name="矩形 86"/>
          <p:cNvSpPr/>
          <p:nvPr/>
        </p:nvSpPr>
        <p:spPr>
          <a:xfrm>
            <a:off x="1615032" y="1844754"/>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  , 6, 3, 1,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88" name="矩形 87"/>
          <p:cNvSpPr/>
          <p:nvPr/>
        </p:nvSpPr>
        <p:spPr>
          <a:xfrm>
            <a:off x="1578665" y="2932989"/>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5,   , 6, 1, 8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89" name="矩形 88"/>
          <p:cNvSpPr/>
          <p:nvPr/>
        </p:nvSpPr>
        <p:spPr>
          <a:xfrm>
            <a:off x="1585291" y="3161589"/>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  , 5, 6, 1,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90" name="矩形 89"/>
          <p:cNvSpPr/>
          <p:nvPr/>
        </p:nvSpPr>
        <p:spPr>
          <a:xfrm>
            <a:off x="1608406" y="4160426"/>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3, 5,   , 6, 8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91" name="矩形 90"/>
          <p:cNvSpPr/>
          <p:nvPr/>
        </p:nvSpPr>
        <p:spPr>
          <a:xfrm>
            <a:off x="1615032" y="4389026"/>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3,   , 5, 6, 8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92" name="矩形 91"/>
          <p:cNvSpPr/>
          <p:nvPr/>
        </p:nvSpPr>
        <p:spPr>
          <a:xfrm>
            <a:off x="1621658" y="4617626"/>
            <a:ext cx="1447800" cy="400110"/>
          </a:xfrm>
          <a:prstGeom prst="rect">
            <a:avLst/>
          </a:prstGeom>
        </p:spPr>
        <p:txBody>
          <a:bodyPr wrap="square">
            <a:spAutoFit/>
          </a:bodyPr>
          <a:lstStyle/>
          <a:p>
            <a:r>
              <a:rPr lang="en-GB" dirty="0">
                <a:solidFill>
                  <a:srgbClr val="0070C0"/>
                </a:solidFill>
                <a:latin typeface="Times New Roman" panose="02020603050405020304" pitchFamily="18" charset="0"/>
              </a:rPr>
              <a:t> </a:t>
            </a:r>
            <a:r>
              <a:rPr lang="en-GB" dirty="0" smtClean="0">
                <a:solidFill>
                  <a:srgbClr val="0070C0"/>
                </a:solidFill>
                <a:latin typeface="Times New Roman" panose="02020603050405020304" pitchFamily="18" charset="0"/>
              </a:rPr>
              <a:t> , 3, 5, 6,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93" name="矩形 92"/>
          <p:cNvSpPr/>
          <p:nvPr/>
        </p:nvSpPr>
        <p:spPr bwMode="auto">
          <a:xfrm>
            <a:off x="1872213" y="1949919"/>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4" name="矩形 93"/>
          <p:cNvSpPr/>
          <p:nvPr/>
        </p:nvSpPr>
        <p:spPr bwMode="auto">
          <a:xfrm>
            <a:off x="2114021" y="3034748"/>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5" name="矩形 94"/>
          <p:cNvSpPr/>
          <p:nvPr/>
        </p:nvSpPr>
        <p:spPr bwMode="auto">
          <a:xfrm>
            <a:off x="1842471" y="3239875"/>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6" name="矩形 95"/>
          <p:cNvSpPr/>
          <p:nvPr/>
        </p:nvSpPr>
        <p:spPr bwMode="auto">
          <a:xfrm>
            <a:off x="2392731" y="4265489"/>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7" name="矩形 96"/>
          <p:cNvSpPr/>
          <p:nvPr/>
        </p:nvSpPr>
        <p:spPr bwMode="auto">
          <a:xfrm>
            <a:off x="2122304" y="4457030"/>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8" name="矩形 97"/>
          <p:cNvSpPr/>
          <p:nvPr/>
        </p:nvSpPr>
        <p:spPr bwMode="auto">
          <a:xfrm>
            <a:off x="1872212" y="4717352"/>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0" name="矩形 99"/>
          <p:cNvSpPr/>
          <p:nvPr/>
        </p:nvSpPr>
        <p:spPr>
          <a:xfrm>
            <a:off x="1608406" y="2117646"/>
            <a:ext cx="1447800" cy="400110"/>
          </a:xfrm>
          <a:prstGeom prst="rect">
            <a:avLst/>
          </a:prstGeom>
        </p:spPr>
        <p:txBody>
          <a:bodyPr wrap="square">
            <a:spAutoFit/>
          </a:bodyPr>
          <a:lstStyle/>
          <a:p>
            <a:r>
              <a:rPr lang="en-GB" dirty="0">
                <a:solidFill>
                  <a:srgbClr val="0070C0"/>
                </a:solidFill>
                <a:latin typeface="Times New Roman" panose="02020603050405020304" pitchFamily="18" charset="0"/>
              </a:rPr>
              <a:t>5</a:t>
            </a:r>
            <a:r>
              <a:rPr lang="en-GB" dirty="0" smtClean="0">
                <a:solidFill>
                  <a:srgbClr val="0070C0"/>
                </a:solidFill>
                <a:latin typeface="Times New Roman" panose="02020603050405020304" pitchFamily="18" charset="0"/>
              </a:rPr>
              <a:t>, 6, 3, 1,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107" name="矩形 106"/>
          <p:cNvSpPr/>
          <p:nvPr/>
        </p:nvSpPr>
        <p:spPr bwMode="auto">
          <a:xfrm>
            <a:off x="1597475" y="2225754"/>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8" name="矩形 107"/>
          <p:cNvSpPr/>
          <p:nvPr/>
        </p:nvSpPr>
        <p:spPr>
          <a:xfrm>
            <a:off x="1591917" y="3406165"/>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3, 5, 6, 1, 8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109" name="矩形 108"/>
          <p:cNvSpPr/>
          <p:nvPr/>
        </p:nvSpPr>
        <p:spPr bwMode="auto">
          <a:xfrm>
            <a:off x="1575002" y="3468270"/>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0" name="矩形 109"/>
          <p:cNvSpPr/>
          <p:nvPr/>
        </p:nvSpPr>
        <p:spPr>
          <a:xfrm>
            <a:off x="1615032" y="4875188"/>
            <a:ext cx="1447800" cy="400110"/>
          </a:xfrm>
          <a:prstGeom prst="rect">
            <a:avLst/>
          </a:prstGeom>
        </p:spPr>
        <p:txBody>
          <a:bodyPr wrap="square">
            <a:spAutoFit/>
          </a:bodyPr>
          <a:lstStyle/>
          <a:p>
            <a:r>
              <a:rPr lang="en-GB" dirty="0" smtClean="0">
                <a:solidFill>
                  <a:srgbClr val="0070C0"/>
                </a:solidFill>
                <a:latin typeface="Times New Roman" panose="02020603050405020304" pitchFamily="18" charset="0"/>
              </a:rPr>
              <a:t>1, 3, 5, 6, 8</a:t>
            </a:r>
            <a:r>
              <a:rPr lang="en-GB" dirty="0">
                <a:solidFill>
                  <a:srgbClr val="0070C0"/>
                </a:solidFill>
                <a:latin typeface="Times New Roman" panose="02020603050405020304" pitchFamily="18" charset="0"/>
              </a:rPr>
              <a:t> </a:t>
            </a:r>
            <a:endParaRPr lang="en-GB" dirty="0">
              <a:solidFill>
                <a:srgbClr val="0070C0"/>
              </a:solidFill>
            </a:endParaRPr>
          </a:p>
        </p:txBody>
      </p:sp>
      <p:sp>
        <p:nvSpPr>
          <p:cNvPr id="111" name="矩形 110"/>
          <p:cNvSpPr/>
          <p:nvPr/>
        </p:nvSpPr>
        <p:spPr bwMode="auto">
          <a:xfrm>
            <a:off x="1615032" y="4962531"/>
            <a:ext cx="277758" cy="260487"/>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 name="矩形 9"/>
          <p:cNvSpPr/>
          <p:nvPr/>
        </p:nvSpPr>
        <p:spPr bwMode="auto">
          <a:xfrm>
            <a:off x="580217" y="1509344"/>
            <a:ext cx="3085512" cy="1051484"/>
          </a:xfrm>
          <a:prstGeom prst="rect">
            <a:avLst/>
          </a:prstGeom>
          <a:noFill/>
          <a:ln w="19050" cap="flat" cmpd="sng" algn="ctr">
            <a:solidFill>
              <a:srgbClr val="7030A0"/>
            </a:solidFill>
            <a:prstDash val="lg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2" name="矩形 111"/>
          <p:cNvSpPr/>
          <p:nvPr/>
        </p:nvSpPr>
        <p:spPr bwMode="auto">
          <a:xfrm>
            <a:off x="572088" y="2604159"/>
            <a:ext cx="3085512" cy="1194354"/>
          </a:xfrm>
          <a:prstGeom prst="rect">
            <a:avLst/>
          </a:prstGeom>
          <a:noFill/>
          <a:ln w="19050" cap="flat" cmpd="sng" algn="ctr">
            <a:solidFill>
              <a:srgbClr val="7030A0"/>
            </a:solidFill>
            <a:prstDash val="lg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3" name="矩形 112"/>
          <p:cNvSpPr/>
          <p:nvPr/>
        </p:nvSpPr>
        <p:spPr bwMode="auto">
          <a:xfrm>
            <a:off x="580217" y="3861994"/>
            <a:ext cx="3085512" cy="1413304"/>
          </a:xfrm>
          <a:prstGeom prst="rect">
            <a:avLst/>
          </a:prstGeom>
          <a:noFill/>
          <a:ln w="19050" cap="flat" cmpd="sng" algn="ctr">
            <a:solidFill>
              <a:srgbClr val="7030A0"/>
            </a:solidFill>
            <a:prstDash val="lg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5" name="Rectangle 3"/>
          <p:cNvSpPr txBox="1">
            <a:spLocks noChangeArrowheads="1"/>
          </p:cNvSpPr>
          <p:nvPr/>
        </p:nvSpPr>
        <p:spPr bwMode="auto">
          <a:xfrm>
            <a:off x="7238856" y="1229444"/>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sp>
        <p:nvSpPr>
          <p:cNvPr id="116" name="右大括号 115"/>
          <p:cNvSpPr/>
          <p:nvPr/>
        </p:nvSpPr>
        <p:spPr bwMode="auto">
          <a:xfrm rot="16200000">
            <a:off x="7886485" y="1001418"/>
            <a:ext cx="304943" cy="1764185"/>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17" name="矩形 116"/>
          <p:cNvSpPr/>
          <p:nvPr/>
        </p:nvSpPr>
        <p:spPr>
          <a:xfrm>
            <a:off x="4248902" y="4318566"/>
            <a:ext cx="4875972"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maintains a </a:t>
            </a:r>
            <a:r>
              <a:rPr lang="en-GB" b="1" i="1" dirty="0">
                <a:solidFill>
                  <a:srgbClr val="FF0000"/>
                </a:solidFill>
              </a:rPr>
              <a:t>sorted sub-array</a:t>
            </a:r>
            <a:r>
              <a:rPr lang="en-GB" dirty="0"/>
              <a:t>, and repetitively </a:t>
            </a:r>
            <a:r>
              <a:rPr lang="en-GB" b="1" i="1" dirty="0">
                <a:solidFill>
                  <a:srgbClr val="FF0000"/>
                </a:solidFill>
              </a:rPr>
              <a:t>inserts new elements </a:t>
            </a:r>
            <a:r>
              <a:rPr lang="en-GB" dirty="0"/>
              <a:t>into </a:t>
            </a:r>
            <a:r>
              <a:rPr lang="en-GB" dirty="0" smtClean="0"/>
              <a:t>it</a:t>
            </a:r>
            <a:r>
              <a:rPr lang="en-GB" dirty="0"/>
              <a:t> </a:t>
            </a:r>
          </a:p>
        </p:txBody>
      </p:sp>
      <p:sp>
        <p:nvSpPr>
          <p:cNvPr id="57" name="矩形 56"/>
          <p:cNvSpPr/>
          <p:nvPr/>
        </p:nvSpPr>
        <p:spPr>
          <a:xfrm>
            <a:off x="3011480" y="1828800"/>
            <a:ext cx="675861" cy="369332"/>
          </a:xfrm>
          <a:prstGeom prst="rect">
            <a:avLst/>
          </a:prstGeom>
        </p:spPr>
        <p:txBody>
          <a:bodyPr wrap="square">
            <a:spAutoFit/>
          </a:bodyPr>
          <a:lstStyle/>
          <a:p>
            <a:r>
              <a:rPr lang="en-GB" sz="1800" dirty="0" smtClean="0"/>
              <a:t>j = 2</a:t>
            </a:r>
            <a:endParaRPr lang="en-GB" sz="1800" dirty="0"/>
          </a:p>
        </p:txBody>
      </p:sp>
      <p:sp>
        <p:nvSpPr>
          <p:cNvPr id="59" name="矩形 58"/>
          <p:cNvSpPr/>
          <p:nvPr/>
        </p:nvSpPr>
        <p:spPr>
          <a:xfrm>
            <a:off x="3011480" y="2133600"/>
            <a:ext cx="675861" cy="369332"/>
          </a:xfrm>
          <a:prstGeom prst="rect">
            <a:avLst/>
          </a:prstGeom>
        </p:spPr>
        <p:txBody>
          <a:bodyPr wrap="square">
            <a:spAutoFit/>
          </a:bodyPr>
          <a:lstStyle/>
          <a:p>
            <a:r>
              <a:rPr lang="en-GB" sz="1800" dirty="0" smtClean="0"/>
              <a:t>j = 1</a:t>
            </a:r>
            <a:endParaRPr lang="en-GB" sz="1800" dirty="0"/>
          </a:p>
        </p:txBody>
      </p:sp>
      <p:sp>
        <p:nvSpPr>
          <p:cNvPr id="60" name="矩形 59"/>
          <p:cNvSpPr/>
          <p:nvPr/>
        </p:nvSpPr>
        <p:spPr>
          <a:xfrm>
            <a:off x="2981739" y="3179840"/>
            <a:ext cx="675861" cy="369332"/>
          </a:xfrm>
          <a:prstGeom prst="rect">
            <a:avLst/>
          </a:prstGeom>
        </p:spPr>
        <p:txBody>
          <a:bodyPr wrap="square">
            <a:spAutoFit/>
          </a:bodyPr>
          <a:lstStyle/>
          <a:p>
            <a:r>
              <a:rPr lang="en-GB" sz="1800" dirty="0" smtClean="0"/>
              <a:t>j = 2</a:t>
            </a:r>
            <a:endParaRPr lang="en-GB" sz="1800" dirty="0"/>
          </a:p>
        </p:txBody>
      </p:sp>
      <p:sp>
        <p:nvSpPr>
          <p:cNvPr id="61" name="矩形 60"/>
          <p:cNvSpPr/>
          <p:nvPr/>
        </p:nvSpPr>
        <p:spPr>
          <a:xfrm>
            <a:off x="2981739" y="3402606"/>
            <a:ext cx="675861" cy="369332"/>
          </a:xfrm>
          <a:prstGeom prst="rect">
            <a:avLst/>
          </a:prstGeom>
        </p:spPr>
        <p:txBody>
          <a:bodyPr wrap="square">
            <a:spAutoFit/>
          </a:bodyPr>
          <a:lstStyle/>
          <a:p>
            <a:r>
              <a:rPr lang="en-GB" sz="1800" dirty="0" smtClean="0"/>
              <a:t>j = 1</a:t>
            </a:r>
            <a:endParaRPr lang="en-GB" sz="1800" dirty="0"/>
          </a:p>
        </p:txBody>
      </p:sp>
      <p:sp>
        <p:nvSpPr>
          <p:cNvPr id="62" name="矩形 61"/>
          <p:cNvSpPr/>
          <p:nvPr/>
        </p:nvSpPr>
        <p:spPr>
          <a:xfrm>
            <a:off x="2981739" y="2957074"/>
            <a:ext cx="675861" cy="369332"/>
          </a:xfrm>
          <a:prstGeom prst="rect">
            <a:avLst/>
          </a:prstGeom>
        </p:spPr>
        <p:txBody>
          <a:bodyPr wrap="square">
            <a:spAutoFit/>
          </a:bodyPr>
          <a:lstStyle/>
          <a:p>
            <a:r>
              <a:rPr lang="en-GB" sz="1800" dirty="0" smtClean="0"/>
              <a:t>j = 3</a:t>
            </a:r>
            <a:endParaRPr lang="en-GB" sz="1800" dirty="0"/>
          </a:p>
        </p:txBody>
      </p:sp>
      <p:sp>
        <p:nvSpPr>
          <p:cNvPr id="63" name="矩形 62"/>
          <p:cNvSpPr/>
          <p:nvPr/>
        </p:nvSpPr>
        <p:spPr>
          <a:xfrm>
            <a:off x="3011480" y="4644188"/>
            <a:ext cx="675861" cy="369332"/>
          </a:xfrm>
          <a:prstGeom prst="rect">
            <a:avLst/>
          </a:prstGeom>
        </p:spPr>
        <p:txBody>
          <a:bodyPr wrap="square">
            <a:spAutoFit/>
          </a:bodyPr>
          <a:lstStyle/>
          <a:p>
            <a:r>
              <a:rPr lang="en-GB" sz="1800" dirty="0" smtClean="0"/>
              <a:t>j = 2</a:t>
            </a:r>
            <a:endParaRPr lang="en-GB" sz="1800" dirty="0"/>
          </a:p>
        </p:txBody>
      </p:sp>
      <p:sp>
        <p:nvSpPr>
          <p:cNvPr id="66" name="矩形 65"/>
          <p:cNvSpPr/>
          <p:nvPr/>
        </p:nvSpPr>
        <p:spPr>
          <a:xfrm>
            <a:off x="3011480" y="4894298"/>
            <a:ext cx="675861" cy="369332"/>
          </a:xfrm>
          <a:prstGeom prst="rect">
            <a:avLst/>
          </a:prstGeom>
        </p:spPr>
        <p:txBody>
          <a:bodyPr wrap="square">
            <a:spAutoFit/>
          </a:bodyPr>
          <a:lstStyle/>
          <a:p>
            <a:r>
              <a:rPr lang="en-GB" sz="1800" dirty="0" smtClean="0"/>
              <a:t>j = 1</a:t>
            </a:r>
            <a:endParaRPr lang="en-GB" sz="1800" dirty="0"/>
          </a:p>
        </p:txBody>
      </p:sp>
      <p:sp>
        <p:nvSpPr>
          <p:cNvPr id="67" name="矩形 66"/>
          <p:cNvSpPr/>
          <p:nvPr/>
        </p:nvSpPr>
        <p:spPr>
          <a:xfrm>
            <a:off x="3011480" y="4394077"/>
            <a:ext cx="675861" cy="369332"/>
          </a:xfrm>
          <a:prstGeom prst="rect">
            <a:avLst/>
          </a:prstGeom>
        </p:spPr>
        <p:txBody>
          <a:bodyPr wrap="square">
            <a:spAutoFit/>
          </a:bodyPr>
          <a:lstStyle/>
          <a:p>
            <a:r>
              <a:rPr lang="en-GB" sz="1800" dirty="0" smtClean="0"/>
              <a:t>j = 3</a:t>
            </a:r>
            <a:endParaRPr lang="en-GB" sz="1800" dirty="0"/>
          </a:p>
        </p:txBody>
      </p:sp>
      <p:sp>
        <p:nvSpPr>
          <p:cNvPr id="69" name="矩形 68"/>
          <p:cNvSpPr/>
          <p:nvPr/>
        </p:nvSpPr>
        <p:spPr>
          <a:xfrm>
            <a:off x="3011480" y="4143966"/>
            <a:ext cx="675861" cy="369332"/>
          </a:xfrm>
          <a:prstGeom prst="rect">
            <a:avLst/>
          </a:prstGeom>
        </p:spPr>
        <p:txBody>
          <a:bodyPr wrap="square">
            <a:spAutoFit/>
          </a:bodyPr>
          <a:lstStyle/>
          <a:p>
            <a:r>
              <a:rPr lang="en-GB" sz="1800" dirty="0" smtClean="0"/>
              <a:t>j = 4</a:t>
            </a:r>
            <a:endParaRPr lang="en-GB" sz="1800" dirty="0"/>
          </a:p>
        </p:txBody>
      </p:sp>
      <p:sp>
        <p:nvSpPr>
          <p:cNvPr id="70" name="矩形 69"/>
          <p:cNvSpPr/>
          <p:nvPr/>
        </p:nvSpPr>
        <p:spPr>
          <a:xfrm>
            <a:off x="3011480" y="5413237"/>
            <a:ext cx="675861" cy="369332"/>
          </a:xfrm>
          <a:prstGeom prst="rect">
            <a:avLst/>
          </a:prstGeom>
        </p:spPr>
        <p:txBody>
          <a:bodyPr wrap="square">
            <a:spAutoFit/>
          </a:bodyPr>
          <a:lstStyle/>
          <a:p>
            <a:r>
              <a:rPr lang="en-GB" sz="1800" dirty="0" smtClean="0"/>
              <a:t>j = 5</a:t>
            </a:r>
            <a:endParaRPr lang="en-GB" sz="1800" dirty="0"/>
          </a:p>
        </p:txBody>
      </p:sp>
      <p:sp>
        <p:nvSpPr>
          <p:cNvPr id="71" name="双括号 70"/>
          <p:cNvSpPr/>
          <p:nvPr/>
        </p:nvSpPr>
        <p:spPr bwMode="auto">
          <a:xfrm>
            <a:off x="1619687" y="1145086"/>
            <a:ext cx="252525" cy="28967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2" name="双括号 71"/>
          <p:cNvSpPr/>
          <p:nvPr/>
        </p:nvSpPr>
        <p:spPr bwMode="auto">
          <a:xfrm>
            <a:off x="1629593" y="2188369"/>
            <a:ext cx="484428" cy="28967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3" name="双括号 72"/>
          <p:cNvSpPr/>
          <p:nvPr/>
        </p:nvSpPr>
        <p:spPr bwMode="auto">
          <a:xfrm>
            <a:off x="1615032" y="3480344"/>
            <a:ext cx="742198" cy="28967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5" name="双括号 74"/>
          <p:cNvSpPr/>
          <p:nvPr/>
        </p:nvSpPr>
        <p:spPr bwMode="auto">
          <a:xfrm>
            <a:off x="1590108" y="4940784"/>
            <a:ext cx="1091800" cy="28967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6" name="双括号 75"/>
          <p:cNvSpPr/>
          <p:nvPr/>
        </p:nvSpPr>
        <p:spPr bwMode="auto">
          <a:xfrm>
            <a:off x="1612302" y="6055909"/>
            <a:ext cx="1380525" cy="28967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8" name="Rectangle 3"/>
          <p:cNvSpPr txBox="1">
            <a:spLocks noChangeArrowheads="1"/>
          </p:cNvSpPr>
          <p:nvPr/>
        </p:nvSpPr>
        <p:spPr bwMode="auto">
          <a:xfrm>
            <a:off x="3886200" y="5542634"/>
            <a:ext cx="5314874" cy="1199711"/>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New elements to be inserted </a:t>
            </a:r>
          </a:p>
          <a:p>
            <a:pPr marL="457200" lvl="1" indent="-457200">
              <a:buFont typeface="+mj-lt"/>
              <a:buAutoNum type="arabicParenR"/>
            </a:pPr>
            <a:r>
              <a:rPr lang="en-US" altLang="zh-CN" dirty="0" smtClean="0"/>
              <a:t>How to Make space for inserting</a:t>
            </a:r>
            <a:endParaRPr lang="en-US" altLang="zh-CN" dirty="0"/>
          </a:p>
        </p:txBody>
      </p:sp>
      <p:sp>
        <p:nvSpPr>
          <p:cNvPr id="77" name="矩形 76"/>
          <p:cNvSpPr/>
          <p:nvPr/>
        </p:nvSpPr>
        <p:spPr bwMode="auto">
          <a:xfrm>
            <a:off x="7677287" y="5901543"/>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8" name="双括号 77"/>
          <p:cNvSpPr/>
          <p:nvPr/>
        </p:nvSpPr>
        <p:spPr bwMode="auto">
          <a:xfrm>
            <a:off x="6491159" y="5637012"/>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9" name="矩形 78"/>
          <p:cNvSpPr/>
          <p:nvPr/>
        </p:nvSpPr>
        <p:spPr bwMode="auto">
          <a:xfrm>
            <a:off x="8143087" y="6238925"/>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80" name="直接箭头连接符 79"/>
          <p:cNvCxnSpPr/>
          <p:nvPr/>
        </p:nvCxnSpPr>
        <p:spPr bwMode="auto">
          <a:xfrm>
            <a:off x="8427780" y="6378356"/>
            <a:ext cx="289690" cy="9467"/>
          </a:xfrm>
          <a:prstGeom prst="straightConnector1">
            <a:avLst/>
          </a:prstGeom>
          <a:solidFill>
            <a:schemeClr val="bg1"/>
          </a:solidFill>
          <a:ln w="38100"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Rectangle 3"/>
          <p:cNvSpPr txBox="1">
            <a:spLocks noChangeArrowheads="1"/>
          </p:cNvSpPr>
          <p:nvPr/>
        </p:nvSpPr>
        <p:spPr bwMode="auto">
          <a:xfrm>
            <a:off x="3886200" y="5105400"/>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82" name="Rectangle 3"/>
          <p:cNvSpPr txBox="1">
            <a:spLocks noChangeArrowheads="1"/>
          </p:cNvSpPr>
          <p:nvPr/>
        </p:nvSpPr>
        <p:spPr bwMode="auto">
          <a:xfrm>
            <a:off x="7543799" y="3679236"/>
            <a:ext cx="1590637"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83" name="矩形 82"/>
          <p:cNvSpPr/>
          <p:nvPr/>
        </p:nvSpPr>
        <p:spPr>
          <a:xfrm>
            <a:off x="519447" y="267340"/>
            <a:ext cx="3962400" cy="400110"/>
          </a:xfrm>
          <a:prstGeom prst="rect">
            <a:avLst/>
          </a:prstGeom>
        </p:spPr>
        <p:txBody>
          <a:bodyPr wrap="square">
            <a:spAutoFit/>
          </a:bodyPr>
          <a:lstStyle/>
          <a:p>
            <a:r>
              <a:rPr lang="en-GB" dirty="0" err="1" smtClean="0">
                <a:solidFill>
                  <a:srgbClr val="000000"/>
                </a:solidFill>
                <a:latin typeface="Times New Roman" panose="02020603050405020304" pitchFamily="18" charset="0"/>
              </a:rPr>
              <a:t>Arr</a:t>
            </a:r>
            <a:r>
              <a:rPr lang="en-GB" dirty="0" smtClean="0">
                <a:solidFill>
                  <a:srgbClr val="000000"/>
                </a:solidFill>
                <a:latin typeface="Times New Roman" panose="02020603050405020304" pitchFamily="18" charset="0"/>
              </a:rPr>
              <a:t>[1], </a:t>
            </a:r>
            <a:r>
              <a:rPr lang="en-GB" dirty="0" err="1" smtClean="0">
                <a:solidFill>
                  <a:srgbClr val="000000"/>
                </a:solidFill>
                <a:latin typeface="Times New Roman" panose="02020603050405020304" pitchFamily="18" charset="0"/>
              </a:rPr>
              <a:t>Arr</a:t>
            </a:r>
            <a:r>
              <a:rPr lang="en-GB" dirty="0" smtClean="0">
                <a:solidFill>
                  <a:srgbClr val="000000"/>
                </a:solidFill>
                <a:latin typeface="Times New Roman" panose="02020603050405020304" pitchFamily="18" charset="0"/>
              </a:rPr>
              <a:t>[2], </a:t>
            </a:r>
            <a:r>
              <a:rPr lang="en-GB" dirty="0" err="1" smtClean="0">
                <a:solidFill>
                  <a:srgbClr val="000000"/>
                </a:solidFill>
                <a:latin typeface="Times New Roman" panose="02020603050405020304" pitchFamily="18" charset="0"/>
              </a:rPr>
              <a:t>Arr</a:t>
            </a:r>
            <a:r>
              <a:rPr lang="en-GB" dirty="0" smtClean="0">
                <a:solidFill>
                  <a:srgbClr val="000000"/>
                </a:solidFill>
                <a:latin typeface="Times New Roman" panose="02020603050405020304" pitchFamily="18" charset="0"/>
              </a:rPr>
              <a:t>[3], </a:t>
            </a:r>
            <a:r>
              <a:rPr lang="en-GB" dirty="0" err="1" smtClean="0">
                <a:solidFill>
                  <a:srgbClr val="000000"/>
                </a:solidFill>
                <a:latin typeface="Times New Roman" panose="02020603050405020304" pitchFamily="18" charset="0"/>
              </a:rPr>
              <a:t>Arr</a:t>
            </a:r>
            <a:r>
              <a:rPr lang="en-GB" dirty="0" smtClean="0">
                <a:solidFill>
                  <a:srgbClr val="000000"/>
                </a:solidFill>
                <a:latin typeface="Times New Roman" panose="02020603050405020304" pitchFamily="18" charset="0"/>
              </a:rPr>
              <a:t>[4], </a:t>
            </a:r>
            <a:r>
              <a:rPr lang="en-GB" dirty="0" err="1" smtClean="0">
                <a:solidFill>
                  <a:srgbClr val="000000"/>
                </a:solidFill>
                <a:latin typeface="Times New Roman" panose="02020603050405020304" pitchFamily="18" charset="0"/>
              </a:rPr>
              <a:t>Arr</a:t>
            </a:r>
            <a:r>
              <a:rPr lang="en-GB" dirty="0" smtClean="0">
                <a:solidFill>
                  <a:srgbClr val="000000"/>
                </a:solidFill>
                <a:latin typeface="Times New Roman" panose="02020603050405020304" pitchFamily="18" charset="0"/>
              </a:rPr>
              <a:t>[5]</a:t>
            </a:r>
            <a:endParaRPr lang="en-GB" dirty="0"/>
          </a:p>
        </p:txBody>
      </p:sp>
      <p:cxnSp>
        <p:nvCxnSpPr>
          <p:cNvPr id="84" name="直接箭头连接符 83"/>
          <p:cNvCxnSpPr/>
          <p:nvPr/>
        </p:nvCxnSpPr>
        <p:spPr bwMode="auto">
          <a:xfrm flipH="1" flipV="1">
            <a:off x="943553" y="667450"/>
            <a:ext cx="770328" cy="399350"/>
          </a:xfrm>
          <a:prstGeom prst="straightConnector1">
            <a:avLst/>
          </a:prstGeom>
          <a:solidFill>
            <a:schemeClr val="bg1"/>
          </a:soli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箭头连接符 98"/>
          <p:cNvCxnSpPr/>
          <p:nvPr/>
        </p:nvCxnSpPr>
        <p:spPr bwMode="auto">
          <a:xfrm flipH="1" flipV="1">
            <a:off x="1531771" y="671769"/>
            <a:ext cx="454361" cy="425003"/>
          </a:xfrm>
          <a:prstGeom prst="straightConnector1">
            <a:avLst/>
          </a:prstGeom>
          <a:solidFill>
            <a:schemeClr val="bg1"/>
          </a:soli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箭头连接符 100"/>
          <p:cNvCxnSpPr/>
          <p:nvPr/>
        </p:nvCxnSpPr>
        <p:spPr bwMode="auto">
          <a:xfrm flipV="1">
            <a:off x="2258609" y="566432"/>
            <a:ext cx="80323" cy="525718"/>
          </a:xfrm>
          <a:prstGeom prst="straightConnector1">
            <a:avLst/>
          </a:prstGeom>
          <a:solidFill>
            <a:schemeClr val="bg1"/>
          </a:soli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箭头连接符 101"/>
          <p:cNvCxnSpPr/>
          <p:nvPr/>
        </p:nvCxnSpPr>
        <p:spPr bwMode="auto">
          <a:xfrm flipV="1">
            <a:off x="2500647" y="647414"/>
            <a:ext cx="568811" cy="476724"/>
          </a:xfrm>
          <a:prstGeom prst="straightConnector1">
            <a:avLst/>
          </a:prstGeom>
          <a:solidFill>
            <a:schemeClr val="bg1"/>
          </a:soli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箭头连接符 102"/>
          <p:cNvCxnSpPr/>
          <p:nvPr/>
        </p:nvCxnSpPr>
        <p:spPr bwMode="auto">
          <a:xfrm flipV="1">
            <a:off x="2870790" y="705565"/>
            <a:ext cx="854504" cy="433087"/>
          </a:xfrm>
          <a:prstGeom prst="straightConnector1">
            <a:avLst/>
          </a:prstGeom>
          <a:solidFill>
            <a:schemeClr val="bg1"/>
          </a:soli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矩形 18"/>
          <p:cNvSpPr/>
          <p:nvPr/>
        </p:nvSpPr>
        <p:spPr>
          <a:xfrm>
            <a:off x="8068289" y="5843757"/>
            <a:ext cx="498855" cy="400110"/>
          </a:xfrm>
          <a:prstGeom prst="rect">
            <a:avLst/>
          </a:prstGeom>
        </p:spPr>
        <p:txBody>
          <a:bodyPr wrap="none">
            <a:spAutoFit/>
          </a:bodyPr>
          <a:lstStyle/>
          <a:p>
            <a:r>
              <a:rPr lang="en-GB" dirty="0" err="1" smtClean="0"/>
              <a:t>i</a:t>
            </a:r>
            <a:r>
              <a:rPr lang="en-GB" dirty="0" smtClean="0">
                <a:sym typeface="Wingdings" panose="05000000000000000000" pitchFamily="2" charset="2"/>
              </a:rPr>
              <a:t></a:t>
            </a:r>
            <a:endParaRPr lang="en-GB" dirty="0"/>
          </a:p>
        </p:txBody>
      </p:sp>
      <p:sp>
        <p:nvSpPr>
          <p:cNvPr id="104" name="矩形 103"/>
          <p:cNvSpPr/>
          <p:nvPr/>
        </p:nvSpPr>
        <p:spPr>
          <a:xfrm>
            <a:off x="7928925" y="6407813"/>
            <a:ext cx="498855" cy="400110"/>
          </a:xfrm>
          <a:prstGeom prst="rect">
            <a:avLst/>
          </a:prstGeom>
        </p:spPr>
        <p:txBody>
          <a:bodyPr wrap="none">
            <a:spAutoFit/>
          </a:bodyPr>
          <a:lstStyle/>
          <a:p>
            <a:r>
              <a:rPr lang="en-US" dirty="0" smtClean="0">
                <a:sym typeface="Wingdings" panose="05000000000000000000" pitchFamily="2" charset="2"/>
              </a:rPr>
              <a:t></a:t>
            </a:r>
            <a:r>
              <a:rPr lang="en-GB" dirty="0" smtClean="0"/>
              <a:t>j</a:t>
            </a:r>
            <a:endParaRPr lang="en-GB" dirty="0"/>
          </a:p>
        </p:txBody>
      </p:sp>
    </p:spTree>
    <p:extLst>
      <p:ext uri="{BB962C8B-B14F-4D97-AF65-F5344CB8AC3E}">
        <p14:creationId xmlns:p14="http://schemas.microsoft.com/office/powerpoint/2010/main" val="124626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500" tmFilter="0, 0; .2, .5; .8, .5; 1, 0"/>
                                        <p:tgtEl>
                                          <p:spTgt spid="117"/>
                                        </p:tgtEl>
                                      </p:cBhvr>
                                    </p:animEffect>
                                    <p:animScale>
                                      <p:cBhvr>
                                        <p:cTn id="19" dur="250" autoRev="1" fill="hold"/>
                                        <p:tgtEl>
                                          <p:spTgt spid="1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0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8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repeatCount="4000" fill="hold" grpId="0" nodeType="clickEffect">
                                  <p:stCondLst>
                                    <p:cond delay="0"/>
                                  </p:stCondLst>
                                  <p:childTnLst>
                                    <p:animEffect transition="out" filter="fade">
                                      <p:cBhvr>
                                        <p:cTn id="41" dur="500" tmFilter="0, 0; .2, .5; .8, .5; 1, 0"/>
                                        <p:tgtEl>
                                          <p:spTgt spid="71"/>
                                        </p:tgtEl>
                                      </p:cBhvr>
                                    </p:animEffect>
                                    <p:animScale>
                                      <p:cBhvr>
                                        <p:cTn id="42" dur="250" autoRev="1" fill="hold"/>
                                        <p:tgtEl>
                                          <p:spTgt spid="7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71" grpId="0" animBg="1"/>
      <p:bldP spid="68" grpId="0" animBg="1"/>
      <p:bldP spid="77" grpId="0" animBg="1"/>
      <p:bldP spid="78" grpId="0" animBg="1"/>
      <p:bldP spid="79" grpId="0" animBg="1"/>
      <p:bldP spid="81" grpId="0" animBg="1"/>
      <p:bldP spid="19" grpId="0"/>
      <p:bldP spid="10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a:spLocks/>
          </p:cNvSpPr>
          <p:nvPr/>
        </p:nvSpPr>
        <p:spPr bwMode="auto">
          <a:xfrm>
            <a:off x="0" y="14662"/>
            <a:ext cx="9144000" cy="6843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bg1"/>
                </a:solidFill>
                <a:latin typeface="+mn-lt"/>
                <a:ea typeface="+mj-ea"/>
                <a:cs typeface="+mj-cs"/>
              </a:defRPr>
            </a:lvl1pPr>
            <a:lvl2pPr algn="l" rtl="0" eaLnBrk="0" fontAlgn="base" hangingPunct="0">
              <a:spcBef>
                <a:spcPct val="0"/>
              </a:spcBef>
              <a:spcAft>
                <a:spcPct val="0"/>
              </a:spcAft>
              <a:defRPr sz="4400">
                <a:solidFill>
                  <a:schemeClr val="bg1"/>
                </a:solidFill>
                <a:latin typeface="Arial" charset="0"/>
                <a:ea typeface="黑体" pitchFamily="2" charset="-122"/>
              </a:defRPr>
            </a:lvl2pPr>
            <a:lvl3pPr algn="l" rtl="0" eaLnBrk="0" fontAlgn="base" hangingPunct="0">
              <a:spcBef>
                <a:spcPct val="0"/>
              </a:spcBef>
              <a:spcAft>
                <a:spcPct val="0"/>
              </a:spcAft>
              <a:defRPr sz="4400">
                <a:solidFill>
                  <a:schemeClr val="bg1"/>
                </a:solidFill>
                <a:latin typeface="Arial" charset="0"/>
                <a:ea typeface="黑体" pitchFamily="2" charset="-122"/>
              </a:defRPr>
            </a:lvl3pPr>
            <a:lvl4pPr algn="l" rtl="0" eaLnBrk="0" fontAlgn="base" hangingPunct="0">
              <a:spcBef>
                <a:spcPct val="0"/>
              </a:spcBef>
              <a:spcAft>
                <a:spcPct val="0"/>
              </a:spcAft>
              <a:defRPr sz="4400">
                <a:solidFill>
                  <a:schemeClr val="bg1"/>
                </a:solidFill>
                <a:latin typeface="Arial" charset="0"/>
                <a:ea typeface="黑体" pitchFamily="2" charset="-122"/>
              </a:defRPr>
            </a:lvl4pPr>
            <a:lvl5pPr algn="l" rtl="0" eaLnBrk="0" fontAlgn="base" hangingPunct="0">
              <a:spcBef>
                <a:spcPct val="0"/>
              </a:spcBef>
              <a:spcAft>
                <a:spcPct val="0"/>
              </a:spcAft>
              <a:defRPr sz="4400">
                <a:solidFill>
                  <a:schemeClr val="bg1"/>
                </a:solidFill>
                <a:latin typeface="Arial" charset="0"/>
                <a:ea typeface="黑体" pitchFamily="2" charset="-122"/>
              </a:defRPr>
            </a:lvl5pPr>
            <a:lvl6pPr marL="457200" algn="l" rtl="0" fontAlgn="base">
              <a:spcBef>
                <a:spcPct val="0"/>
              </a:spcBef>
              <a:spcAft>
                <a:spcPct val="0"/>
              </a:spcAft>
              <a:defRPr sz="4400">
                <a:solidFill>
                  <a:schemeClr val="bg1"/>
                </a:solidFill>
                <a:latin typeface="Arial" charset="0"/>
                <a:ea typeface="黑体" pitchFamily="2" charset="-122"/>
              </a:defRPr>
            </a:lvl6pPr>
            <a:lvl7pPr marL="914400" algn="l" rtl="0" fontAlgn="base">
              <a:spcBef>
                <a:spcPct val="0"/>
              </a:spcBef>
              <a:spcAft>
                <a:spcPct val="0"/>
              </a:spcAft>
              <a:defRPr sz="4400">
                <a:solidFill>
                  <a:schemeClr val="bg1"/>
                </a:solidFill>
                <a:latin typeface="Arial" charset="0"/>
                <a:ea typeface="黑体" pitchFamily="2" charset="-122"/>
              </a:defRPr>
            </a:lvl7pPr>
            <a:lvl8pPr marL="1371600" algn="l" rtl="0" fontAlgn="base">
              <a:spcBef>
                <a:spcPct val="0"/>
              </a:spcBef>
              <a:spcAft>
                <a:spcPct val="0"/>
              </a:spcAft>
              <a:defRPr sz="4400">
                <a:solidFill>
                  <a:schemeClr val="bg1"/>
                </a:solidFill>
                <a:latin typeface="Arial" charset="0"/>
                <a:ea typeface="黑体" pitchFamily="2" charset="-122"/>
              </a:defRPr>
            </a:lvl8pPr>
            <a:lvl9pPr marL="1828800" algn="l" rtl="0" fontAlgn="base">
              <a:spcBef>
                <a:spcPct val="0"/>
              </a:spcBef>
              <a:spcAft>
                <a:spcPct val="0"/>
              </a:spcAft>
              <a:defRPr sz="4400">
                <a:solidFill>
                  <a:schemeClr val="bg1"/>
                </a:solidFill>
                <a:latin typeface="Arial" charset="0"/>
                <a:ea typeface="黑体" pitchFamily="2" charset="-122"/>
              </a:defRPr>
            </a:lvl9pPr>
          </a:lstStyle>
          <a:p>
            <a:r>
              <a:rPr lang="en-US" altLang="zh-CN" kern="0" smtClean="0">
                <a:solidFill>
                  <a:prstClr val="white"/>
                </a:solidFill>
              </a:rPr>
              <a:t>3 Basic Algorithms: Insertion</a:t>
            </a:r>
            <a:endParaRPr lang="en-US" altLang="zh-CN" kern="0" dirty="0">
              <a:solidFill>
                <a:prstClr val="white"/>
              </a:solidFill>
            </a:endParaRPr>
          </a:p>
        </p:txBody>
      </p:sp>
      <p:sp>
        <p:nvSpPr>
          <p:cNvPr id="60" name="矩形 59"/>
          <p:cNvSpPr/>
          <p:nvPr/>
        </p:nvSpPr>
        <p:spPr>
          <a:xfrm>
            <a:off x="1314133" y="166489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6, 5, 3, 1, 8, 7, 2, 4</a:t>
            </a:r>
            <a:r>
              <a:rPr lang="en-GB" dirty="0">
                <a:solidFill>
                  <a:srgbClr val="000000"/>
                </a:solidFill>
                <a:latin typeface="Times New Roman" panose="02020603050405020304" pitchFamily="18" charset="0"/>
              </a:rPr>
              <a:t> </a:t>
            </a:r>
            <a:endParaRPr lang="en-GB" dirty="0"/>
          </a:p>
        </p:txBody>
      </p:sp>
      <p:sp>
        <p:nvSpPr>
          <p:cNvPr id="61" name="矩形 60"/>
          <p:cNvSpPr/>
          <p:nvPr/>
        </p:nvSpPr>
        <p:spPr bwMode="auto">
          <a:xfrm>
            <a:off x="1608214" y="1700679"/>
            <a:ext cx="25890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2" name="矩形 61"/>
          <p:cNvSpPr/>
          <p:nvPr/>
        </p:nvSpPr>
        <p:spPr>
          <a:xfrm>
            <a:off x="506620" y="1953909"/>
            <a:ext cx="675861" cy="400110"/>
          </a:xfrm>
          <a:prstGeom prst="rect">
            <a:avLst/>
          </a:prstGeom>
        </p:spPr>
        <p:txBody>
          <a:bodyPr wrap="square">
            <a:spAutoFit/>
          </a:bodyPr>
          <a:lstStyle/>
          <a:p>
            <a:r>
              <a:rPr lang="en-GB" dirty="0" err="1" smtClean="0"/>
              <a:t>i</a:t>
            </a:r>
            <a:r>
              <a:rPr lang="en-GB" dirty="0" smtClean="0"/>
              <a:t> = 2</a:t>
            </a:r>
            <a:endParaRPr lang="en-GB" dirty="0"/>
          </a:p>
        </p:txBody>
      </p:sp>
      <p:sp>
        <p:nvSpPr>
          <p:cNvPr id="66" name="矩形 65"/>
          <p:cNvSpPr/>
          <p:nvPr/>
        </p:nvSpPr>
        <p:spPr>
          <a:xfrm>
            <a:off x="1314133" y="2142781"/>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5</a:t>
            </a:r>
            <a:r>
              <a:rPr lang="en-GB" dirty="0" smtClean="0">
                <a:solidFill>
                  <a:srgbClr val="000000"/>
                </a:solidFill>
                <a:latin typeface="Times New Roman" panose="02020603050405020304" pitchFamily="18" charset="0"/>
              </a:rPr>
              <a:t>, 6, 3, 1, 8, 7, 2, 4</a:t>
            </a:r>
            <a:r>
              <a:rPr lang="en-GB" dirty="0">
                <a:solidFill>
                  <a:srgbClr val="000000"/>
                </a:solidFill>
                <a:latin typeface="Times New Roman" panose="02020603050405020304" pitchFamily="18" charset="0"/>
              </a:rPr>
              <a:t> </a:t>
            </a:r>
            <a:endParaRPr lang="en-GB" dirty="0"/>
          </a:p>
        </p:txBody>
      </p:sp>
      <p:sp>
        <p:nvSpPr>
          <p:cNvPr id="67" name="矩形 66"/>
          <p:cNvSpPr/>
          <p:nvPr/>
        </p:nvSpPr>
        <p:spPr bwMode="auto">
          <a:xfrm>
            <a:off x="1867118" y="2178564"/>
            <a:ext cx="264902"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69" name="矩形 68"/>
          <p:cNvSpPr/>
          <p:nvPr/>
        </p:nvSpPr>
        <p:spPr>
          <a:xfrm>
            <a:off x="1314133" y="2620666"/>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3</a:t>
            </a:r>
            <a:r>
              <a:rPr lang="en-GB" dirty="0" smtClean="0">
                <a:solidFill>
                  <a:srgbClr val="000000"/>
                </a:solidFill>
                <a:latin typeface="Times New Roman" panose="02020603050405020304" pitchFamily="18" charset="0"/>
              </a:rPr>
              <a:t>, 5, 6, 1, 8, 7, 2, 4</a:t>
            </a:r>
            <a:r>
              <a:rPr lang="en-GB" dirty="0">
                <a:solidFill>
                  <a:srgbClr val="000000"/>
                </a:solidFill>
                <a:latin typeface="Times New Roman" panose="02020603050405020304" pitchFamily="18" charset="0"/>
              </a:rPr>
              <a:t> </a:t>
            </a:r>
            <a:endParaRPr lang="en-GB" dirty="0"/>
          </a:p>
        </p:txBody>
      </p:sp>
      <p:sp>
        <p:nvSpPr>
          <p:cNvPr id="70" name="矩形 69"/>
          <p:cNvSpPr/>
          <p:nvPr/>
        </p:nvSpPr>
        <p:spPr bwMode="auto">
          <a:xfrm>
            <a:off x="2099404" y="2656449"/>
            <a:ext cx="287719"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2" name="矩形 71"/>
          <p:cNvSpPr/>
          <p:nvPr/>
        </p:nvSpPr>
        <p:spPr>
          <a:xfrm>
            <a:off x="1314133" y="3098551"/>
            <a:ext cx="2495867" cy="400110"/>
          </a:xfrm>
          <a:prstGeom prst="rect">
            <a:avLst/>
          </a:prstGeom>
        </p:spPr>
        <p:txBody>
          <a:bodyPr wrap="square">
            <a:spAutoFit/>
          </a:bodyPr>
          <a:lstStyle/>
          <a:p>
            <a:r>
              <a:rPr lang="en-GB" dirty="0" smtClean="0">
                <a:solidFill>
                  <a:srgbClr val="FF0000"/>
                </a:solidFill>
                <a:latin typeface="Times New Roman" panose="02020603050405020304" pitchFamily="18" charset="0"/>
              </a:rPr>
              <a:t>1</a:t>
            </a:r>
            <a:r>
              <a:rPr lang="en-GB" dirty="0" smtClean="0">
                <a:solidFill>
                  <a:srgbClr val="000000"/>
                </a:solidFill>
                <a:latin typeface="Times New Roman" panose="02020603050405020304" pitchFamily="18" charset="0"/>
              </a:rPr>
              <a:t>, 3, 5, 6, 8, 7, 2, 4</a:t>
            </a:r>
            <a:r>
              <a:rPr lang="en-GB" dirty="0">
                <a:solidFill>
                  <a:srgbClr val="000000"/>
                </a:solidFill>
                <a:latin typeface="Times New Roman" panose="02020603050405020304" pitchFamily="18" charset="0"/>
              </a:rPr>
              <a:t> </a:t>
            </a:r>
            <a:endParaRPr lang="en-GB" dirty="0"/>
          </a:p>
        </p:txBody>
      </p:sp>
      <p:sp>
        <p:nvSpPr>
          <p:cNvPr id="73" name="矩形 72"/>
          <p:cNvSpPr/>
          <p:nvPr/>
        </p:nvSpPr>
        <p:spPr bwMode="auto">
          <a:xfrm>
            <a:off x="2386582" y="3134334"/>
            <a:ext cx="240661"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6" name="矩形 75"/>
          <p:cNvSpPr/>
          <p:nvPr/>
        </p:nvSpPr>
        <p:spPr>
          <a:xfrm>
            <a:off x="1314132" y="357643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8</a:t>
            </a:r>
            <a:r>
              <a:rPr lang="en-GB" dirty="0" smtClean="0">
                <a:solidFill>
                  <a:srgbClr val="000000"/>
                </a:solidFill>
                <a:latin typeface="Times New Roman" panose="02020603050405020304" pitchFamily="18" charset="0"/>
              </a:rPr>
              <a:t>, 7, 2, 4</a:t>
            </a:r>
            <a:r>
              <a:rPr lang="en-GB" dirty="0">
                <a:solidFill>
                  <a:srgbClr val="000000"/>
                </a:solidFill>
                <a:latin typeface="Times New Roman" panose="02020603050405020304" pitchFamily="18" charset="0"/>
              </a:rPr>
              <a:t> </a:t>
            </a:r>
            <a:endParaRPr lang="en-GB" dirty="0"/>
          </a:p>
        </p:txBody>
      </p:sp>
      <p:sp>
        <p:nvSpPr>
          <p:cNvPr id="77" name="矩形 76"/>
          <p:cNvSpPr/>
          <p:nvPr/>
        </p:nvSpPr>
        <p:spPr bwMode="auto">
          <a:xfrm>
            <a:off x="2626746" y="3612219"/>
            <a:ext cx="268854"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79" name="矩形 78"/>
          <p:cNvSpPr/>
          <p:nvPr/>
        </p:nvSpPr>
        <p:spPr>
          <a:xfrm>
            <a:off x="1316416" y="4532206"/>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a:t>
            </a:r>
            <a:r>
              <a:rPr lang="en-GB" dirty="0" smtClean="0">
                <a:solidFill>
                  <a:srgbClr val="FF0000"/>
                </a:solidFill>
                <a:latin typeface="Times New Roman" panose="02020603050405020304" pitchFamily="18" charset="0"/>
              </a:rPr>
              <a:t>2</a:t>
            </a:r>
            <a:r>
              <a:rPr lang="en-GB" dirty="0" smtClean="0">
                <a:solidFill>
                  <a:srgbClr val="000000"/>
                </a:solidFill>
                <a:latin typeface="Times New Roman" panose="02020603050405020304" pitchFamily="18" charset="0"/>
              </a:rPr>
              <a:t>, 3, 5, 6, 7, 8, 4</a:t>
            </a:r>
            <a:r>
              <a:rPr lang="en-GB" dirty="0">
                <a:solidFill>
                  <a:srgbClr val="000000"/>
                </a:solidFill>
                <a:latin typeface="Times New Roman" panose="02020603050405020304" pitchFamily="18" charset="0"/>
              </a:rPr>
              <a:t> </a:t>
            </a:r>
            <a:endParaRPr lang="en-GB" dirty="0"/>
          </a:p>
        </p:txBody>
      </p:sp>
      <p:sp>
        <p:nvSpPr>
          <p:cNvPr id="80" name="矩形 79"/>
          <p:cNvSpPr/>
          <p:nvPr/>
        </p:nvSpPr>
        <p:spPr bwMode="auto">
          <a:xfrm>
            <a:off x="3125108" y="4561832"/>
            <a:ext cx="30322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99" name="矩形 98"/>
          <p:cNvSpPr/>
          <p:nvPr/>
        </p:nvSpPr>
        <p:spPr>
          <a:xfrm>
            <a:off x="1314131" y="4054321"/>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1, 3, 5, 6, </a:t>
            </a:r>
            <a:r>
              <a:rPr lang="en-GB" dirty="0" smtClean="0">
                <a:solidFill>
                  <a:srgbClr val="FF0000"/>
                </a:solidFill>
                <a:latin typeface="Times New Roman" panose="02020603050405020304" pitchFamily="18" charset="0"/>
              </a:rPr>
              <a:t>7</a:t>
            </a:r>
            <a:r>
              <a:rPr lang="en-GB" dirty="0" smtClean="0">
                <a:solidFill>
                  <a:srgbClr val="000000"/>
                </a:solidFill>
                <a:latin typeface="Times New Roman" panose="02020603050405020304" pitchFamily="18" charset="0"/>
              </a:rPr>
              <a:t>, 8, 2, 4</a:t>
            </a:r>
            <a:r>
              <a:rPr lang="en-GB" dirty="0">
                <a:solidFill>
                  <a:srgbClr val="000000"/>
                </a:solidFill>
                <a:latin typeface="Times New Roman" panose="02020603050405020304" pitchFamily="18" charset="0"/>
              </a:rPr>
              <a:t> </a:t>
            </a:r>
            <a:endParaRPr lang="en-GB" dirty="0"/>
          </a:p>
        </p:txBody>
      </p:sp>
      <p:sp>
        <p:nvSpPr>
          <p:cNvPr id="101" name="矩形 100"/>
          <p:cNvSpPr/>
          <p:nvPr/>
        </p:nvSpPr>
        <p:spPr bwMode="auto">
          <a:xfrm>
            <a:off x="2872334" y="4090104"/>
            <a:ext cx="249580" cy="337095"/>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02" name="矩形 101"/>
          <p:cNvSpPr/>
          <p:nvPr/>
        </p:nvSpPr>
        <p:spPr>
          <a:xfrm>
            <a:off x="506620" y="2451346"/>
            <a:ext cx="675861" cy="400110"/>
          </a:xfrm>
          <a:prstGeom prst="rect">
            <a:avLst/>
          </a:prstGeom>
        </p:spPr>
        <p:txBody>
          <a:bodyPr wrap="square">
            <a:spAutoFit/>
          </a:bodyPr>
          <a:lstStyle/>
          <a:p>
            <a:r>
              <a:rPr lang="en-GB" dirty="0" err="1" smtClean="0"/>
              <a:t>i</a:t>
            </a:r>
            <a:r>
              <a:rPr lang="en-GB" dirty="0" smtClean="0"/>
              <a:t> = 3</a:t>
            </a:r>
            <a:endParaRPr lang="en-GB" dirty="0"/>
          </a:p>
        </p:txBody>
      </p:sp>
      <p:sp>
        <p:nvSpPr>
          <p:cNvPr id="103" name="矩形 102"/>
          <p:cNvSpPr/>
          <p:nvPr/>
        </p:nvSpPr>
        <p:spPr>
          <a:xfrm>
            <a:off x="506620" y="2948783"/>
            <a:ext cx="675861" cy="400110"/>
          </a:xfrm>
          <a:prstGeom prst="rect">
            <a:avLst/>
          </a:prstGeom>
        </p:spPr>
        <p:txBody>
          <a:bodyPr wrap="square">
            <a:spAutoFit/>
          </a:bodyPr>
          <a:lstStyle/>
          <a:p>
            <a:r>
              <a:rPr lang="en-GB" dirty="0" err="1" smtClean="0"/>
              <a:t>i</a:t>
            </a:r>
            <a:r>
              <a:rPr lang="en-GB" dirty="0" smtClean="0"/>
              <a:t> = 4</a:t>
            </a:r>
            <a:endParaRPr lang="en-GB" dirty="0"/>
          </a:p>
        </p:txBody>
      </p:sp>
      <p:sp>
        <p:nvSpPr>
          <p:cNvPr id="104" name="矩形 103"/>
          <p:cNvSpPr/>
          <p:nvPr/>
        </p:nvSpPr>
        <p:spPr>
          <a:xfrm>
            <a:off x="506620" y="3446220"/>
            <a:ext cx="675861" cy="400110"/>
          </a:xfrm>
          <a:prstGeom prst="rect">
            <a:avLst/>
          </a:prstGeom>
        </p:spPr>
        <p:txBody>
          <a:bodyPr wrap="square">
            <a:spAutoFit/>
          </a:bodyPr>
          <a:lstStyle/>
          <a:p>
            <a:r>
              <a:rPr lang="en-GB" dirty="0" err="1" smtClean="0"/>
              <a:t>i</a:t>
            </a:r>
            <a:r>
              <a:rPr lang="en-GB" dirty="0" smtClean="0"/>
              <a:t> = 5</a:t>
            </a:r>
            <a:endParaRPr lang="en-GB" dirty="0"/>
          </a:p>
        </p:txBody>
      </p:sp>
      <p:sp>
        <p:nvSpPr>
          <p:cNvPr id="105" name="矩形 104"/>
          <p:cNvSpPr/>
          <p:nvPr/>
        </p:nvSpPr>
        <p:spPr>
          <a:xfrm>
            <a:off x="506620" y="3943657"/>
            <a:ext cx="675861" cy="400110"/>
          </a:xfrm>
          <a:prstGeom prst="rect">
            <a:avLst/>
          </a:prstGeom>
        </p:spPr>
        <p:txBody>
          <a:bodyPr wrap="square">
            <a:spAutoFit/>
          </a:bodyPr>
          <a:lstStyle/>
          <a:p>
            <a:r>
              <a:rPr lang="en-GB" dirty="0" err="1" smtClean="0"/>
              <a:t>i</a:t>
            </a:r>
            <a:r>
              <a:rPr lang="en-GB" dirty="0" smtClean="0"/>
              <a:t> = 6</a:t>
            </a:r>
            <a:endParaRPr lang="en-GB" dirty="0"/>
          </a:p>
        </p:txBody>
      </p:sp>
      <p:sp>
        <p:nvSpPr>
          <p:cNvPr id="106" name="矩形 105"/>
          <p:cNvSpPr/>
          <p:nvPr/>
        </p:nvSpPr>
        <p:spPr>
          <a:xfrm>
            <a:off x="506620" y="4441094"/>
            <a:ext cx="675861" cy="400110"/>
          </a:xfrm>
          <a:prstGeom prst="rect">
            <a:avLst/>
          </a:prstGeom>
        </p:spPr>
        <p:txBody>
          <a:bodyPr wrap="square">
            <a:spAutoFit/>
          </a:bodyPr>
          <a:lstStyle/>
          <a:p>
            <a:r>
              <a:rPr lang="en-GB" dirty="0" err="1" smtClean="0"/>
              <a:t>i</a:t>
            </a:r>
            <a:r>
              <a:rPr lang="en-GB" dirty="0" smtClean="0"/>
              <a:t> = 7</a:t>
            </a:r>
            <a:endParaRPr lang="en-GB" dirty="0"/>
          </a:p>
        </p:txBody>
      </p:sp>
      <p:sp>
        <p:nvSpPr>
          <p:cNvPr id="117" name="矩形 116"/>
          <p:cNvSpPr/>
          <p:nvPr/>
        </p:nvSpPr>
        <p:spPr>
          <a:xfrm>
            <a:off x="1313829" y="5010090"/>
            <a:ext cx="2495867" cy="400110"/>
          </a:xfrm>
          <a:prstGeom prst="rect">
            <a:avLst/>
          </a:prstGeom>
        </p:spPr>
        <p:txBody>
          <a:bodyPr wrap="square">
            <a:spAutoFit/>
          </a:bodyPr>
          <a:lstStyle/>
          <a:p>
            <a:r>
              <a:rPr lang="en-GB" dirty="0" smtClean="0">
                <a:solidFill>
                  <a:srgbClr val="000000"/>
                </a:solidFill>
                <a:latin typeface="Times New Roman" panose="02020603050405020304" pitchFamily="18" charset="0"/>
              </a:rPr>
              <a:t>1, 2, 3, </a:t>
            </a:r>
            <a:r>
              <a:rPr lang="en-GB" dirty="0" smtClean="0">
                <a:solidFill>
                  <a:srgbClr val="FF0000"/>
                </a:solidFill>
                <a:latin typeface="Times New Roman" panose="02020603050405020304" pitchFamily="18" charset="0"/>
              </a:rPr>
              <a:t>4</a:t>
            </a:r>
            <a:r>
              <a:rPr lang="en-GB" dirty="0" smtClean="0">
                <a:solidFill>
                  <a:srgbClr val="000000"/>
                </a:solidFill>
                <a:latin typeface="Times New Roman" panose="02020603050405020304" pitchFamily="18" charset="0"/>
              </a:rPr>
              <a:t>, 5, 6, 7, 8</a:t>
            </a:r>
            <a:r>
              <a:rPr lang="en-GB" dirty="0">
                <a:solidFill>
                  <a:srgbClr val="000000"/>
                </a:solidFill>
                <a:latin typeface="Times New Roman" panose="02020603050405020304" pitchFamily="18" charset="0"/>
              </a:rPr>
              <a:t> </a:t>
            </a:r>
            <a:endParaRPr lang="en-GB" dirty="0"/>
          </a:p>
        </p:txBody>
      </p:sp>
      <p:sp>
        <p:nvSpPr>
          <p:cNvPr id="119" name="矩形 118"/>
          <p:cNvSpPr/>
          <p:nvPr/>
        </p:nvSpPr>
        <p:spPr>
          <a:xfrm>
            <a:off x="506620" y="4938531"/>
            <a:ext cx="675861" cy="400110"/>
          </a:xfrm>
          <a:prstGeom prst="rect">
            <a:avLst/>
          </a:prstGeom>
        </p:spPr>
        <p:txBody>
          <a:bodyPr wrap="square">
            <a:spAutoFit/>
          </a:bodyPr>
          <a:lstStyle/>
          <a:p>
            <a:r>
              <a:rPr lang="en-GB" dirty="0" err="1" smtClean="0"/>
              <a:t>i</a:t>
            </a:r>
            <a:r>
              <a:rPr lang="en-GB" dirty="0" smtClean="0"/>
              <a:t> = 8</a:t>
            </a:r>
            <a:endParaRPr lang="en-GB" dirty="0"/>
          </a:p>
        </p:txBody>
      </p:sp>
      <p:sp>
        <p:nvSpPr>
          <p:cNvPr id="11" name="左大括号 10"/>
          <p:cNvSpPr/>
          <p:nvPr/>
        </p:nvSpPr>
        <p:spPr bwMode="auto">
          <a:xfrm>
            <a:off x="1222222" y="18649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0" name="左大括号 119"/>
          <p:cNvSpPr/>
          <p:nvPr/>
        </p:nvSpPr>
        <p:spPr bwMode="auto">
          <a:xfrm>
            <a:off x="1228991" y="23694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1" name="左大括号 120"/>
          <p:cNvSpPr/>
          <p:nvPr/>
        </p:nvSpPr>
        <p:spPr bwMode="auto">
          <a:xfrm>
            <a:off x="1228991" y="287390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2" name="左大括号 121"/>
          <p:cNvSpPr/>
          <p:nvPr/>
        </p:nvSpPr>
        <p:spPr bwMode="auto">
          <a:xfrm>
            <a:off x="1219200" y="337837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3" name="左大括号 122"/>
          <p:cNvSpPr/>
          <p:nvPr/>
        </p:nvSpPr>
        <p:spPr bwMode="auto">
          <a:xfrm>
            <a:off x="1242539" y="3882851"/>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4" name="左大括号 123"/>
          <p:cNvSpPr/>
          <p:nvPr/>
        </p:nvSpPr>
        <p:spPr bwMode="auto">
          <a:xfrm>
            <a:off x="1241990" y="4387326"/>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5" name="左大括号 124"/>
          <p:cNvSpPr/>
          <p:nvPr/>
        </p:nvSpPr>
        <p:spPr bwMode="auto">
          <a:xfrm>
            <a:off x="1269583" y="4891800"/>
            <a:ext cx="98738" cy="341827"/>
          </a:xfrm>
          <a:prstGeom prst="leftBrace">
            <a:avLst/>
          </a:pr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6" name="矩形 125"/>
          <p:cNvSpPr/>
          <p:nvPr/>
        </p:nvSpPr>
        <p:spPr bwMode="auto">
          <a:xfrm>
            <a:off x="1353931" y="1748046"/>
            <a:ext cx="211071" cy="255322"/>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7" name="矩形 126"/>
          <p:cNvSpPr/>
          <p:nvPr/>
        </p:nvSpPr>
        <p:spPr bwMode="auto">
          <a:xfrm>
            <a:off x="1358074" y="2224719"/>
            <a:ext cx="465834" cy="22662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8" name="矩形 127"/>
          <p:cNvSpPr/>
          <p:nvPr/>
        </p:nvSpPr>
        <p:spPr bwMode="auto">
          <a:xfrm>
            <a:off x="1372845" y="2709072"/>
            <a:ext cx="667848" cy="23971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29" name="矩形 128"/>
          <p:cNvSpPr/>
          <p:nvPr/>
        </p:nvSpPr>
        <p:spPr bwMode="auto">
          <a:xfrm>
            <a:off x="1400079" y="3180704"/>
            <a:ext cx="914154" cy="2540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0" name="矩形 129"/>
          <p:cNvSpPr/>
          <p:nvPr/>
        </p:nvSpPr>
        <p:spPr bwMode="auto">
          <a:xfrm>
            <a:off x="1375642" y="3660799"/>
            <a:ext cx="1193400" cy="282858"/>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1" name="矩形 130"/>
          <p:cNvSpPr/>
          <p:nvPr/>
        </p:nvSpPr>
        <p:spPr bwMode="auto">
          <a:xfrm>
            <a:off x="1368320" y="4112946"/>
            <a:ext cx="1449825" cy="314245"/>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2" name="矩形 131"/>
          <p:cNvSpPr/>
          <p:nvPr/>
        </p:nvSpPr>
        <p:spPr bwMode="auto">
          <a:xfrm>
            <a:off x="1383072" y="4575398"/>
            <a:ext cx="1676052" cy="329686"/>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133" name="矩形 132"/>
          <p:cNvSpPr/>
          <p:nvPr/>
        </p:nvSpPr>
        <p:spPr bwMode="auto">
          <a:xfrm>
            <a:off x="1397488" y="5010090"/>
            <a:ext cx="2031512" cy="328551"/>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6" name="矩形 45"/>
          <p:cNvSpPr/>
          <p:nvPr/>
        </p:nvSpPr>
        <p:spPr>
          <a:xfrm>
            <a:off x="4572000" y="243002"/>
            <a:ext cx="4552874" cy="390876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540000">
              <a:spcBef>
                <a:spcPts val="600"/>
              </a:spcBef>
            </a:pPr>
            <a:r>
              <a:rPr lang="en-US" sz="1800" dirty="0" smtClean="0"/>
              <a:t>// </a:t>
            </a:r>
            <a:r>
              <a:rPr lang="en-US" sz="1800" dirty="0" err="1" smtClean="0"/>
              <a:t>Arr</a:t>
            </a:r>
            <a:r>
              <a:rPr lang="en-US" sz="1800" dirty="0" smtClean="0"/>
              <a:t>: </a:t>
            </a:r>
            <a:r>
              <a:rPr lang="en-GB" sz="1800" dirty="0" smtClean="0"/>
              <a:t>An </a:t>
            </a:r>
            <a:r>
              <a:rPr lang="en-GB" sz="1800" dirty="0"/>
              <a:t>Array which is one-based</a:t>
            </a:r>
          </a:p>
          <a:p>
            <a:pPr defTabSz="540000">
              <a:spcBef>
                <a:spcPts val="600"/>
              </a:spcBef>
            </a:pPr>
            <a:r>
              <a:rPr lang="en-GB" sz="1800" dirty="0" smtClean="0"/>
              <a:t>N </a:t>
            </a:r>
            <a:r>
              <a:rPr lang="en-GB" sz="1800" dirty="0"/>
              <a:t>= LENGTH(</a:t>
            </a:r>
            <a:r>
              <a:rPr lang="en-GB" sz="1800" dirty="0" err="1"/>
              <a:t>Arr</a:t>
            </a:r>
            <a:r>
              <a:rPr lang="en-GB" sz="1800" dirty="0"/>
              <a:t>)</a:t>
            </a:r>
          </a:p>
          <a:p>
            <a:pPr defTabSz="540000">
              <a:spcBef>
                <a:spcPts val="600"/>
              </a:spcBef>
            </a:pPr>
            <a:r>
              <a:rPr lang="en-GB" sz="1800" b="1" dirty="0">
                <a:solidFill>
                  <a:srgbClr val="3366CC"/>
                </a:solidFill>
              </a:rPr>
              <a:t>FOR</a:t>
            </a:r>
            <a:r>
              <a:rPr lang="en-GB" sz="1800" dirty="0"/>
              <a:t> </a:t>
            </a:r>
            <a:r>
              <a:rPr lang="en-GB" sz="1800" dirty="0" err="1"/>
              <a:t>i</a:t>
            </a:r>
            <a:r>
              <a:rPr lang="en-GB" sz="1800" dirty="0"/>
              <a:t> = 2 </a:t>
            </a:r>
            <a:r>
              <a:rPr lang="en-GB" sz="1800" b="1" dirty="0">
                <a:solidFill>
                  <a:srgbClr val="3366CC"/>
                </a:solidFill>
              </a:rPr>
              <a:t>TO</a:t>
            </a:r>
            <a:r>
              <a:rPr lang="en-GB" sz="1800" dirty="0"/>
              <a:t> N</a:t>
            </a:r>
          </a:p>
          <a:p>
            <a:pPr defTabSz="540000">
              <a:spcBef>
                <a:spcPts val="600"/>
              </a:spcBef>
            </a:pPr>
            <a:r>
              <a:rPr lang="en-GB" sz="1800" dirty="0" smtClean="0"/>
              <a:t>	</a:t>
            </a:r>
            <a:r>
              <a:rPr lang="en-GB" sz="1800" dirty="0" err="1" smtClean="0"/>
              <a:t>CurValue</a:t>
            </a:r>
            <a:r>
              <a:rPr lang="en-GB" sz="1800" dirty="0" smtClean="0"/>
              <a:t> </a:t>
            </a:r>
            <a:r>
              <a:rPr lang="en-GB" sz="1800" dirty="0"/>
              <a:t>= </a:t>
            </a:r>
            <a:r>
              <a:rPr lang="en-GB" sz="1800" dirty="0" err="1"/>
              <a:t>Arr</a:t>
            </a:r>
            <a:r>
              <a:rPr lang="en-GB" sz="1800" dirty="0"/>
              <a:t>[</a:t>
            </a:r>
            <a:r>
              <a:rPr lang="en-GB" sz="1800" dirty="0" err="1"/>
              <a:t>i</a:t>
            </a:r>
            <a:r>
              <a:rPr lang="en-GB" sz="1800" dirty="0"/>
              <a:t>]</a:t>
            </a:r>
          </a:p>
          <a:p>
            <a:pPr defTabSz="540000">
              <a:spcBef>
                <a:spcPts val="600"/>
              </a:spcBef>
            </a:pPr>
            <a:r>
              <a:rPr lang="en-GB" sz="1800" dirty="0"/>
              <a:t>	j = </a:t>
            </a:r>
            <a:r>
              <a:rPr lang="en-GB" sz="1800" dirty="0" err="1"/>
              <a:t>i</a:t>
            </a:r>
            <a:endParaRPr lang="en-GB" sz="1800" dirty="0"/>
          </a:p>
          <a:p>
            <a:pPr defTabSz="540000">
              <a:spcBef>
                <a:spcPts val="600"/>
              </a:spcBef>
            </a:pPr>
            <a:r>
              <a:rPr lang="en-GB" sz="1800" dirty="0"/>
              <a:t>	</a:t>
            </a:r>
            <a:r>
              <a:rPr lang="en-GB" sz="1800" b="1" dirty="0">
                <a:solidFill>
                  <a:srgbClr val="3366CC"/>
                </a:solidFill>
              </a:rPr>
              <a:t>WHILE</a:t>
            </a:r>
            <a:r>
              <a:rPr lang="en-GB" sz="1800" dirty="0"/>
              <a:t> j &gt; 1 </a:t>
            </a:r>
            <a:r>
              <a:rPr lang="en-GB" sz="1800" b="1" dirty="0">
                <a:solidFill>
                  <a:srgbClr val="3366CC"/>
                </a:solidFill>
              </a:rPr>
              <a:t>AND</a:t>
            </a:r>
            <a:r>
              <a:rPr lang="en-GB" sz="1800" dirty="0"/>
              <a:t>  </a:t>
            </a:r>
            <a:r>
              <a:rPr lang="en-GB" sz="1800" dirty="0" err="1"/>
              <a:t>CurValue</a:t>
            </a:r>
            <a:r>
              <a:rPr lang="en-GB" sz="1800" dirty="0"/>
              <a:t> &lt; </a:t>
            </a:r>
            <a:r>
              <a:rPr lang="en-GB" sz="1800" dirty="0" err="1"/>
              <a:t>Arr</a:t>
            </a:r>
            <a:r>
              <a:rPr lang="en-GB" sz="1800" dirty="0"/>
              <a:t>[j-1]</a:t>
            </a:r>
          </a:p>
          <a:p>
            <a:pPr defTabSz="540000">
              <a:spcBef>
                <a:spcPts val="600"/>
              </a:spcBef>
            </a:pPr>
            <a:r>
              <a:rPr lang="en-GB" sz="1800" dirty="0"/>
              <a:t>		</a:t>
            </a:r>
            <a:r>
              <a:rPr lang="en-GB" sz="1800" dirty="0" err="1"/>
              <a:t>Arr</a:t>
            </a:r>
            <a:r>
              <a:rPr lang="en-GB" sz="1800" dirty="0"/>
              <a:t>[j] = </a:t>
            </a:r>
            <a:r>
              <a:rPr lang="en-GB" sz="1800" dirty="0" err="1"/>
              <a:t>Arr</a:t>
            </a:r>
            <a:r>
              <a:rPr lang="en-GB" sz="1800" dirty="0"/>
              <a:t>[j-1]</a:t>
            </a:r>
          </a:p>
          <a:p>
            <a:pPr defTabSz="540000">
              <a:spcBef>
                <a:spcPts val="600"/>
              </a:spcBef>
            </a:pPr>
            <a:r>
              <a:rPr lang="en-GB" sz="1800" dirty="0"/>
              <a:t>		j = j -1</a:t>
            </a:r>
          </a:p>
          <a:p>
            <a:pPr defTabSz="540000">
              <a:spcBef>
                <a:spcPts val="600"/>
              </a:spcBef>
            </a:pPr>
            <a:r>
              <a:rPr lang="en-GB" sz="1800" dirty="0"/>
              <a:t>	</a:t>
            </a:r>
            <a:r>
              <a:rPr lang="en-GB" sz="1800" b="1" dirty="0">
                <a:solidFill>
                  <a:srgbClr val="3366CC"/>
                </a:solidFill>
              </a:rPr>
              <a:t>ENDWHILE</a:t>
            </a:r>
          </a:p>
          <a:p>
            <a:pPr defTabSz="540000">
              <a:spcBef>
                <a:spcPts val="600"/>
              </a:spcBef>
            </a:pPr>
            <a:r>
              <a:rPr lang="en-GB" sz="1800" dirty="0"/>
              <a:t>	</a:t>
            </a:r>
            <a:r>
              <a:rPr lang="en-GB" sz="1800" dirty="0" err="1"/>
              <a:t>Arr</a:t>
            </a:r>
            <a:r>
              <a:rPr lang="en-GB" sz="1800" dirty="0"/>
              <a:t>[j] = </a:t>
            </a:r>
            <a:r>
              <a:rPr lang="en-GB" sz="1800" dirty="0" err="1"/>
              <a:t>CurValue</a:t>
            </a:r>
            <a:endParaRPr lang="en-GB" sz="1800" dirty="0"/>
          </a:p>
          <a:p>
            <a:pPr defTabSz="540000">
              <a:spcBef>
                <a:spcPts val="600"/>
              </a:spcBef>
            </a:pPr>
            <a:r>
              <a:rPr lang="en-GB" sz="1800" b="1" dirty="0">
                <a:solidFill>
                  <a:srgbClr val="3366CC"/>
                </a:solidFill>
              </a:rPr>
              <a:t>ENDFOR</a:t>
            </a:r>
          </a:p>
        </p:txBody>
      </p:sp>
      <p:sp>
        <p:nvSpPr>
          <p:cNvPr id="47" name="Rectangle 3"/>
          <p:cNvSpPr txBox="1">
            <a:spLocks noChangeArrowheads="1"/>
          </p:cNvSpPr>
          <p:nvPr/>
        </p:nvSpPr>
        <p:spPr bwMode="auto">
          <a:xfrm>
            <a:off x="7238856" y="1229444"/>
            <a:ext cx="1600200" cy="436016"/>
          </a:xfrm>
          <a:prstGeom prst="rect">
            <a:avLst/>
          </a:prstGeom>
          <a:ln/>
          <a:ex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ctr" anchorCtr="0" compatLnSpc="1">
            <a:prstTxWarp prst="textNoShape">
              <a:avLst/>
            </a:prstTxWarp>
          </a:bodyPr>
          <a:lstStyle/>
          <a:p>
            <a:pPr algn="ctr"/>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Compare</a:t>
            </a:r>
          </a:p>
        </p:txBody>
      </p:sp>
      <p:sp>
        <p:nvSpPr>
          <p:cNvPr id="48" name="右大括号 47"/>
          <p:cNvSpPr/>
          <p:nvPr/>
        </p:nvSpPr>
        <p:spPr bwMode="auto">
          <a:xfrm rot="16200000">
            <a:off x="7886485" y="1001418"/>
            <a:ext cx="304943" cy="1764185"/>
          </a:xfrm>
          <a:prstGeom prst="rightBrace">
            <a:avLst/>
          </a:prstGeom>
          <a:solidFill>
            <a:schemeClr val="bg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49" name="矩形 48"/>
          <p:cNvSpPr/>
          <p:nvPr/>
        </p:nvSpPr>
        <p:spPr>
          <a:xfrm>
            <a:off x="4248902" y="4318566"/>
            <a:ext cx="4875972"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dirty="0"/>
              <a:t>maintains a </a:t>
            </a:r>
            <a:r>
              <a:rPr lang="en-GB" b="1" i="1" dirty="0">
                <a:solidFill>
                  <a:srgbClr val="FF0000"/>
                </a:solidFill>
              </a:rPr>
              <a:t>sorted sub-array</a:t>
            </a:r>
            <a:r>
              <a:rPr lang="en-GB" dirty="0"/>
              <a:t>, and repetitively </a:t>
            </a:r>
            <a:r>
              <a:rPr lang="en-GB" b="1" i="1" dirty="0">
                <a:solidFill>
                  <a:srgbClr val="FF0000"/>
                </a:solidFill>
              </a:rPr>
              <a:t>inserts new elements </a:t>
            </a:r>
            <a:r>
              <a:rPr lang="en-GB" dirty="0"/>
              <a:t>into </a:t>
            </a:r>
            <a:r>
              <a:rPr lang="en-GB" dirty="0" smtClean="0"/>
              <a:t>it</a:t>
            </a:r>
            <a:r>
              <a:rPr lang="en-GB" dirty="0"/>
              <a:t> </a:t>
            </a:r>
          </a:p>
        </p:txBody>
      </p:sp>
      <p:sp>
        <p:nvSpPr>
          <p:cNvPr id="50" name="Rectangle 3"/>
          <p:cNvSpPr txBox="1">
            <a:spLocks noChangeArrowheads="1"/>
          </p:cNvSpPr>
          <p:nvPr/>
        </p:nvSpPr>
        <p:spPr bwMode="auto">
          <a:xfrm>
            <a:off x="3855530" y="5575555"/>
            <a:ext cx="4754620" cy="1053845"/>
          </a:xfrm>
          <a:prstGeom prst="rect">
            <a:avLst/>
          </a:prstGeom>
          <a:noFill/>
          <a:ln/>
          <a:effectLst/>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defPPr>
              <a:defRPr lang="zh-CN"/>
            </a:defPPr>
            <a:lvl2pPr marL="0" lvl="1">
              <a:spcBef>
                <a:spcPts val="0"/>
              </a:spcBef>
            </a:lvl2pPr>
          </a:lstStyle>
          <a:p>
            <a:pPr marL="457200" lvl="1" indent="-457200">
              <a:buFont typeface="+mj-lt"/>
              <a:buAutoNum type="arabicParenR"/>
            </a:pPr>
            <a:r>
              <a:rPr lang="en-US" altLang="zh-CN" dirty="0"/>
              <a:t>S</a:t>
            </a:r>
            <a:r>
              <a:rPr lang="en-US" altLang="zh-CN" dirty="0" smtClean="0"/>
              <a:t>orted sub-array</a:t>
            </a:r>
          </a:p>
          <a:p>
            <a:pPr marL="457200" lvl="1" indent="-457200">
              <a:buFont typeface="+mj-lt"/>
              <a:buAutoNum type="arabicParenR"/>
            </a:pPr>
            <a:r>
              <a:rPr lang="en-US" altLang="zh-CN" dirty="0" smtClean="0"/>
              <a:t>New elements to be inserted </a:t>
            </a:r>
          </a:p>
          <a:p>
            <a:pPr marL="457200" lvl="1" indent="-457200">
              <a:buFont typeface="+mj-lt"/>
              <a:buAutoNum type="arabicParenR"/>
            </a:pPr>
            <a:r>
              <a:rPr lang="en-US" altLang="zh-CN" dirty="0" smtClean="0"/>
              <a:t>How to Make space for inserting</a:t>
            </a:r>
            <a:endParaRPr lang="en-US" altLang="zh-CN" dirty="0"/>
          </a:p>
        </p:txBody>
      </p:sp>
      <p:sp>
        <p:nvSpPr>
          <p:cNvPr id="51" name="矩形 50"/>
          <p:cNvSpPr/>
          <p:nvPr/>
        </p:nvSpPr>
        <p:spPr bwMode="auto">
          <a:xfrm>
            <a:off x="7646617" y="5934465"/>
            <a:ext cx="275425" cy="294826"/>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sp>
        <p:nvSpPr>
          <p:cNvPr id="52" name="双括号 51"/>
          <p:cNvSpPr/>
          <p:nvPr/>
        </p:nvSpPr>
        <p:spPr bwMode="auto">
          <a:xfrm>
            <a:off x="6460489" y="5669933"/>
            <a:ext cx="976442" cy="284578"/>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3" name="矩形 52"/>
          <p:cNvSpPr/>
          <p:nvPr/>
        </p:nvSpPr>
        <p:spPr bwMode="auto">
          <a:xfrm>
            <a:off x="8112417" y="6271846"/>
            <a:ext cx="289177" cy="237837"/>
          </a:xfrm>
          <a:prstGeom prst="rect">
            <a:avLst/>
          </a:prstGeom>
          <a:no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a typeface="黑体" pitchFamily="2" charset="-122"/>
            </a:endParaRPr>
          </a:p>
        </p:txBody>
      </p:sp>
      <p:cxnSp>
        <p:nvCxnSpPr>
          <p:cNvPr id="54" name="直接箭头连接符 53"/>
          <p:cNvCxnSpPr/>
          <p:nvPr/>
        </p:nvCxnSpPr>
        <p:spPr bwMode="auto">
          <a:xfrm>
            <a:off x="8397110" y="6411277"/>
            <a:ext cx="289690" cy="9467"/>
          </a:xfrm>
          <a:prstGeom prst="straightConnector1">
            <a:avLst/>
          </a:prstGeom>
          <a:solidFill>
            <a:schemeClr val="bg1"/>
          </a:solidFill>
          <a:ln w="38100"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3"/>
          <p:cNvSpPr txBox="1">
            <a:spLocks noChangeArrowheads="1"/>
          </p:cNvSpPr>
          <p:nvPr/>
        </p:nvSpPr>
        <p:spPr bwMode="auto">
          <a:xfrm>
            <a:off x="3855530" y="5138321"/>
            <a:ext cx="1951208"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3 key points</a:t>
            </a:r>
          </a:p>
        </p:txBody>
      </p:sp>
      <p:sp>
        <p:nvSpPr>
          <p:cNvPr id="56" name="Rectangle 3"/>
          <p:cNvSpPr txBox="1">
            <a:spLocks noChangeArrowheads="1"/>
          </p:cNvSpPr>
          <p:nvPr/>
        </p:nvSpPr>
        <p:spPr bwMode="auto">
          <a:xfrm>
            <a:off x="7543799" y="3679236"/>
            <a:ext cx="1590637" cy="45720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r>
              <a:rPr lang="en-US" altLang="zh-CN" sz="2400" b="1" dirty="0" smtClean="0">
                <a:solidFill>
                  <a:schemeClr val="bg1"/>
                </a:solidFill>
                <a:effectLst>
                  <a:outerShdw blurRad="38100" dist="38100" dir="2700000" algn="tl">
                    <a:srgbClr val="000000">
                      <a:alpha val="43137"/>
                    </a:srgbClr>
                  </a:outerShdw>
                </a:effectLst>
                <a:latin typeface="Arial" charset="0"/>
                <a:ea typeface="黑体" pitchFamily="2" charset="-122"/>
              </a:rPr>
              <a:t>Insertion</a:t>
            </a:r>
          </a:p>
        </p:txBody>
      </p:sp>
      <p:sp>
        <p:nvSpPr>
          <p:cNvPr id="58" name="双括号 57"/>
          <p:cNvSpPr/>
          <p:nvPr/>
        </p:nvSpPr>
        <p:spPr bwMode="auto">
          <a:xfrm>
            <a:off x="1327729" y="1743842"/>
            <a:ext cx="237273" cy="236291"/>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59" name="双括号 58"/>
          <p:cNvSpPr/>
          <p:nvPr/>
        </p:nvSpPr>
        <p:spPr bwMode="auto">
          <a:xfrm>
            <a:off x="1374239" y="2212999"/>
            <a:ext cx="449669" cy="238347"/>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3" name="双括号 62"/>
          <p:cNvSpPr/>
          <p:nvPr/>
        </p:nvSpPr>
        <p:spPr bwMode="auto">
          <a:xfrm>
            <a:off x="1363283" y="2706397"/>
            <a:ext cx="677410" cy="242386"/>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4" name="双括号 63"/>
          <p:cNvSpPr/>
          <p:nvPr/>
        </p:nvSpPr>
        <p:spPr bwMode="auto">
          <a:xfrm>
            <a:off x="1421993" y="3186135"/>
            <a:ext cx="892239" cy="19994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5" name="双括号 64"/>
          <p:cNvSpPr/>
          <p:nvPr/>
        </p:nvSpPr>
        <p:spPr bwMode="auto">
          <a:xfrm>
            <a:off x="1385922" y="3702257"/>
            <a:ext cx="1174555" cy="18059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68" name="双括号 67"/>
          <p:cNvSpPr/>
          <p:nvPr/>
        </p:nvSpPr>
        <p:spPr bwMode="auto">
          <a:xfrm>
            <a:off x="1394917" y="4193134"/>
            <a:ext cx="1423228" cy="194192"/>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1" name="双括号 70"/>
          <p:cNvSpPr/>
          <p:nvPr/>
        </p:nvSpPr>
        <p:spPr bwMode="auto">
          <a:xfrm>
            <a:off x="1407383" y="4648750"/>
            <a:ext cx="1666491" cy="192454"/>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4" name="双括号 73"/>
          <p:cNvSpPr/>
          <p:nvPr/>
        </p:nvSpPr>
        <p:spPr bwMode="auto">
          <a:xfrm>
            <a:off x="1421993" y="5082103"/>
            <a:ext cx="2007007" cy="256537"/>
          </a:xfrm>
          <a:prstGeom prst="bracketPair">
            <a:avLst/>
          </a:prstGeom>
          <a:solidFill>
            <a:srgbClr val="FFFF00">
              <a:alpha val="30980"/>
            </a:srgbClr>
          </a:solidFill>
          <a:ln w="2857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endParaRPr lang="en-GB">
              <a:latin typeface="Arial" charset="0"/>
              <a:ea typeface="黑体" pitchFamily="2" charset="-122"/>
            </a:endParaRPr>
          </a:p>
        </p:txBody>
      </p:sp>
      <p:sp>
        <p:nvSpPr>
          <p:cNvPr id="75" name="矩形 74"/>
          <p:cNvSpPr/>
          <p:nvPr/>
        </p:nvSpPr>
        <p:spPr>
          <a:xfrm>
            <a:off x="7998692" y="5871449"/>
            <a:ext cx="498855" cy="400110"/>
          </a:xfrm>
          <a:prstGeom prst="rect">
            <a:avLst/>
          </a:prstGeom>
        </p:spPr>
        <p:txBody>
          <a:bodyPr wrap="none">
            <a:spAutoFit/>
          </a:bodyPr>
          <a:lstStyle/>
          <a:p>
            <a:r>
              <a:rPr lang="en-GB" dirty="0" err="1" smtClean="0"/>
              <a:t>i</a:t>
            </a:r>
            <a:r>
              <a:rPr lang="en-GB" dirty="0" smtClean="0">
                <a:sym typeface="Wingdings" panose="05000000000000000000" pitchFamily="2" charset="2"/>
              </a:rPr>
              <a:t></a:t>
            </a:r>
            <a:endParaRPr lang="en-GB" dirty="0"/>
          </a:p>
        </p:txBody>
      </p:sp>
      <p:sp>
        <p:nvSpPr>
          <p:cNvPr id="78" name="矩形 77"/>
          <p:cNvSpPr/>
          <p:nvPr/>
        </p:nvSpPr>
        <p:spPr>
          <a:xfrm>
            <a:off x="7859328" y="6435505"/>
            <a:ext cx="498855" cy="400110"/>
          </a:xfrm>
          <a:prstGeom prst="rect">
            <a:avLst/>
          </a:prstGeom>
        </p:spPr>
        <p:txBody>
          <a:bodyPr wrap="none">
            <a:spAutoFit/>
          </a:bodyPr>
          <a:lstStyle/>
          <a:p>
            <a:r>
              <a:rPr lang="en-US" dirty="0" smtClean="0">
                <a:sym typeface="Wingdings" panose="05000000000000000000" pitchFamily="2" charset="2"/>
              </a:rPr>
              <a:t></a:t>
            </a:r>
            <a:r>
              <a:rPr lang="en-GB" dirty="0" smtClean="0"/>
              <a:t>j</a:t>
            </a:r>
            <a:endParaRPr lang="en-GB" dirty="0"/>
          </a:p>
        </p:txBody>
      </p:sp>
    </p:spTree>
    <p:extLst>
      <p:ext uri="{BB962C8B-B14F-4D97-AF65-F5344CB8AC3E}">
        <p14:creationId xmlns:p14="http://schemas.microsoft.com/office/powerpoint/2010/main" val="381769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grpId="0" nodeType="clickEffect">
                                  <p:stCondLst>
                                    <p:cond delay="0"/>
                                  </p:stCondLst>
                                  <p:childTnLst>
                                    <p:animEffect transition="out" filter="fade">
                                      <p:cBhvr>
                                        <p:cTn id="6" dur="500" tmFilter="0, 0; .2, .5; .8, .5; 1, 0"/>
                                        <p:tgtEl>
                                          <p:spTgt spid="80"/>
                                        </p:tgtEl>
                                      </p:cBhvr>
                                    </p:animEffect>
                                    <p:animScale>
                                      <p:cBhvr>
                                        <p:cTn id="7" dur="250" autoRev="1" fill="hold"/>
                                        <p:tgtEl>
                                          <p:spTgt spid="80"/>
                                        </p:tgtEl>
                                      </p:cBhvr>
                                      <p:by x="105000" y="105000"/>
                                    </p:animScale>
                                  </p:childTnLst>
                                </p:cTn>
                              </p:par>
                              <p:par>
                                <p:cTn id="8" presetID="26" presetClass="emph" presetSubtype="0" repeatCount="3000" fill="hold" grpId="0" nodeType="withEffect">
                                  <p:stCondLst>
                                    <p:cond delay="0"/>
                                  </p:stCondLst>
                                  <p:childTnLst>
                                    <p:animEffect transition="out" filter="fade">
                                      <p:cBhvr>
                                        <p:cTn id="9" dur="500" tmFilter="0, 0; .2, .5; .8, .5; 1, 0"/>
                                        <p:tgtEl>
                                          <p:spTgt spid="101"/>
                                        </p:tgtEl>
                                      </p:cBhvr>
                                    </p:animEffect>
                                    <p:animScale>
                                      <p:cBhvr>
                                        <p:cTn id="10" dur="250" autoRev="1" fill="hold"/>
                                        <p:tgtEl>
                                          <p:spTgt spid="101"/>
                                        </p:tgtEl>
                                      </p:cBhvr>
                                      <p:by x="105000" y="105000"/>
                                    </p:animScale>
                                  </p:childTnLst>
                                </p:cTn>
                              </p:par>
                              <p:par>
                                <p:cTn id="11" presetID="26" presetClass="emph" presetSubtype="0" repeatCount="3000" fill="hold" grpId="0" nodeType="withEffect">
                                  <p:stCondLst>
                                    <p:cond delay="0"/>
                                  </p:stCondLst>
                                  <p:childTnLst>
                                    <p:animEffect transition="out" filter="fade">
                                      <p:cBhvr>
                                        <p:cTn id="12" dur="500" tmFilter="0, 0; .2, .5; .8, .5; 1, 0"/>
                                        <p:tgtEl>
                                          <p:spTgt spid="77"/>
                                        </p:tgtEl>
                                      </p:cBhvr>
                                    </p:animEffect>
                                    <p:animScale>
                                      <p:cBhvr>
                                        <p:cTn id="13" dur="250" autoRev="1" fill="hold"/>
                                        <p:tgtEl>
                                          <p:spTgt spid="77"/>
                                        </p:tgtEl>
                                      </p:cBhvr>
                                      <p:by x="105000" y="105000"/>
                                    </p:animScale>
                                  </p:childTnLst>
                                </p:cTn>
                              </p:par>
                              <p:par>
                                <p:cTn id="14" presetID="26" presetClass="emph" presetSubtype="0" repeatCount="3000" fill="hold" grpId="0" nodeType="withEffect">
                                  <p:stCondLst>
                                    <p:cond delay="0"/>
                                  </p:stCondLst>
                                  <p:childTnLst>
                                    <p:animEffect transition="out" filter="fade">
                                      <p:cBhvr>
                                        <p:cTn id="15" dur="500" tmFilter="0, 0; .2, .5; .8, .5; 1, 0"/>
                                        <p:tgtEl>
                                          <p:spTgt spid="73"/>
                                        </p:tgtEl>
                                      </p:cBhvr>
                                    </p:animEffect>
                                    <p:animScale>
                                      <p:cBhvr>
                                        <p:cTn id="16" dur="250" autoRev="1" fill="hold"/>
                                        <p:tgtEl>
                                          <p:spTgt spid="73"/>
                                        </p:tgtEl>
                                      </p:cBhvr>
                                      <p:by x="105000" y="105000"/>
                                    </p:animScale>
                                  </p:childTnLst>
                                </p:cTn>
                              </p:par>
                              <p:par>
                                <p:cTn id="17" presetID="26" presetClass="emph" presetSubtype="0" repeatCount="3000" fill="hold" grpId="0" nodeType="withEffect">
                                  <p:stCondLst>
                                    <p:cond delay="0"/>
                                  </p:stCondLst>
                                  <p:childTnLst>
                                    <p:animEffect transition="out" filter="fade">
                                      <p:cBhvr>
                                        <p:cTn id="18" dur="500" tmFilter="0, 0; .2, .5; .8, .5; 1, 0"/>
                                        <p:tgtEl>
                                          <p:spTgt spid="70"/>
                                        </p:tgtEl>
                                      </p:cBhvr>
                                    </p:animEffect>
                                    <p:animScale>
                                      <p:cBhvr>
                                        <p:cTn id="19" dur="250" autoRev="1" fill="hold"/>
                                        <p:tgtEl>
                                          <p:spTgt spid="70"/>
                                        </p:tgtEl>
                                      </p:cBhvr>
                                      <p:by x="105000" y="105000"/>
                                    </p:animScale>
                                  </p:childTnLst>
                                </p:cTn>
                              </p:par>
                              <p:par>
                                <p:cTn id="20" presetID="26" presetClass="emph" presetSubtype="0" repeatCount="3000" fill="hold" grpId="0" nodeType="withEffect">
                                  <p:stCondLst>
                                    <p:cond delay="0"/>
                                  </p:stCondLst>
                                  <p:childTnLst>
                                    <p:animEffect transition="out" filter="fade">
                                      <p:cBhvr>
                                        <p:cTn id="21" dur="500" tmFilter="0, 0; .2, .5; .8, .5; 1, 0"/>
                                        <p:tgtEl>
                                          <p:spTgt spid="67"/>
                                        </p:tgtEl>
                                      </p:cBhvr>
                                    </p:animEffect>
                                    <p:animScale>
                                      <p:cBhvr>
                                        <p:cTn id="22" dur="250" autoRev="1" fill="hold"/>
                                        <p:tgtEl>
                                          <p:spTgt spid="67"/>
                                        </p:tgtEl>
                                      </p:cBhvr>
                                      <p:by x="105000" y="105000"/>
                                    </p:animScale>
                                  </p:childTnLst>
                                </p:cTn>
                              </p:par>
                              <p:par>
                                <p:cTn id="23" presetID="26" presetClass="emph" presetSubtype="0" repeatCount="3000" fill="hold" grpId="0" nodeType="withEffect">
                                  <p:stCondLst>
                                    <p:cond delay="0"/>
                                  </p:stCondLst>
                                  <p:childTnLst>
                                    <p:animEffect transition="out" filter="fade">
                                      <p:cBhvr>
                                        <p:cTn id="24" dur="500" tmFilter="0, 0; .2, .5; .8, .5; 1, 0"/>
                                        <p:tgtEl>
                                          <p:spTgt spid="61"/>
                                        </p:tgtEl>
                                      </p:cBhvr>
                                    </p:animEffect>
                                    <p:animScale>
                                      <p:cBhvr>
                                        <p:cTn id="25" dur="250" autoRev="1" fill="hold"/>
                                        <p:tgtEl>
                                          <p:spTgt spid="61"/>
                                        </p:tgtEl>
                                      </p:cBhvr>
                                      <p:by x="105000" y="105000"/>
                                    </p:animScale>
                                  </p:childTnLst>
                                </p:cTn>
                              </p:par>
                              <p:par>
                                <p:cTn id="26" presetID="26" presetClass="emph" presetSubtype="0" repeatCount="3000" fill="hold" nodeType="withEffect">
                                  <p:stCondLst>
                                    <p:cond delay="0"/>
                                  </p:stCondLst>
                                  <p:childTnLst>
                                    <p:animEffect transition="out" filter="fade">
                                      <p:cBhvr>
                                        <p:cTn id="27" dur="500" tmFilter="0, 0; .2, .5; .8, .5; 1, 0"/>
                                        <p:tgtEl>
                                          <p:spTgt spid="46">
                                            <p:txEl>
                                              <p:pRg st="2" end="2"/>
                                            </p:txEl>
                                          </p:spTgt>
                                        </p:tgtEl>
                                      </p:cBhvr>
                                    </p:animEffect>
                                    <p:animScale>
                                      <p:cBhvr>
                                        <p:cTn id="28" dur="250" autoRev="1" fill="hold"/>
                                        <p:tgtEl>
                                          <p:spTgt spid="46">
                                            <p:txEl>
                                              <p:pRg st="2" end="2"/>
                                            </p:txEl>
                                          </p:spTgt>
                                        </p:tgtEl>
                                      </p:cBhvr>
                                      <p:by x="105000" y="105000"/>
                                    </p:animScale>
                                  </p:childTnLst>
                                </p:cTn>
                              </p:par>
                              <p:par>
                                <p:cTn id="29" presetID="26" presetClass="emph" presetSubtype="0" repeatCount="3000" fill="hold" nodeType="withEffect">
                                  <p:stCondLst>
                                    <p:cond delay="0"/>
                                  </p:stCondLst>
                                  <p:childTnLst>
                                    <p:animEffect transition="out" filter="fade">
                                      <p:cBhvr>
                                        <p:cTn id="30" dur="500" tmFilter="0, 0; .2, .5; .8, .5; 1, 0"/>
                                        <p:tgtEl>
                                          <p:spTgt spid="46">
                                            <p:txEl>
                                              <p:pRg st="10" end="10"/>
                                            </p:txEl>
                                          </p:spTgt>
                                        </p:tgtEl>
                                      </p:cBhvr>
                                    </p:animEffect>
                                    <p:animScale>
                                      <p:cBhvr>
                                        <p:cTn id="31" dur="250" autoRev="1" fill="hold"/>
                                        <p:tgtEl>
                                          <p:spTgt spid="46">
                                            <p:txEl>
                                              <p:pRg st="10" end="10"/>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9" presetClass="emph" presetSubtype="0" repeatCount="3000" fill="hold" grpId="0" nodeType="clickEffect">
                                  <p:stCondLst>
                                    <p:cond delay="0"/>
                                  </p:stCondLst>
                                  <p:childTnLst>
                                    <p:animClr clrSpc="rgb" dir="cw">
                                      <p:cBhvr override="childStyle">
                                        <p:cTn id="35" dur="500" fill="hold"/>
                                        <p:tgtEl>
                                          <p:spTgt spid="74"/>
                                        </p:tgtEl>
                                        <p:attrNameLst>
                                          <p:attrName>style.color</p:attrName>
                                        </p:attrNameLst>
                                      </p:cBhvr>
                                      <p:to>
                                        <a:schemeClr val="accent2"/>
                                      </p:to>
                                    </p:animClr>
                                    <p:animClr clrSpc="rgb" dir="cw">
                                      <p:cBhvr>
                                        <p:cTn id="36" dur="500" fill="hold"/>
                                        <p:tgtEl>
                                          <p:spTgt spid="74"/>
                                        </p:tgtEl>
                                        <p:attrNameLst>
                                          <p:attrName>fillcolor</p:attrName>
                                        </p:attrNameLst>
                                      </p:cBhvr>
                                      <p:to>
                                        <a:schemeClr val="accent2"/>
                                      </p:to>
                                    </p:animClr>
                                    <p:set>
                                      <p:cBhvr>
                                        <p:cTn id="37" dur="500" fill="hold"/>
                                        <p:tgtEl>
                                          <p:spTgt spid="74"/>
                                        </p:tgtEl>
                                        <p:attrNameLst>
                                          <p:attrName>fill.type</p:attrName>
                                        </p:attrNameLst>
                                      </p:cBhvr>
                                      <p:to>
                                        <p:strVal val="solid"/>
                                      </p:to>
                                    </p:set>
                                    <p:set>
                                      <p:cBhvr>
                                        <p:cTn id="38" dur="500" fill="hold"/>
                                        <p:tgtEl>
                                          <p:spTgt spid="74"/>
                                        </p:tgtEl>
                                        <p:attrNameLst>
                                          <p:attrName>fill.on</p:attrName>
                                        </p:attrNameLst>
                                      </p:cBhvr>
                                      <p:to>
                                        <p:strVal val="true"/>
                                      </p:to>
                                    </p:set>
                                  </p:childTnLst>
                                </p:cTn>
                              </p:par>
                              <p:par>
                                <p:cTn id="39" presetID="19" presetClass="emph" presetSubtype="0" repeatCount="3000" fill="hold" grpId="0" nodeType="withEffect">
                                  <p:stCondLst>
                                    <p:cond delay="0"/>
                                  </p:stCondLst>
                                  <p:childTnLst>
                                    <p:animClr clrSpc="rgb" dir="cw">
                                      <p:cBhvr override="childStyle">
                                        <p:cTn id="40" dur="500" fill="hold"/>
                                        <p:tgtEl>
                                          <p:spTgt spid="71"/>
                                        </p:tgtEl>
                                        <p:attrNameLst>
                                          <p:attrName>style.color</p:attrName>
                                        </p:attrNameLst>
                                      </p:cBhvr>
                                      <p:to>
                                        <a:schemeClr val="accent2"/>
                                      </p:to>
                                    </p:animClr>
                                    <p:animClr clrSpc="rgb" dir="cw">
                                      <p:cBhvr>
                                        <p:cTn id="41" dur="500" fill="hold"/>
                                        <p:tgtEl>
                                          <p:spTgt spid="71"/>
                                        </p:tgtEl>
                                        <p:attrNameLst>
                                          <p:attrName>fillcolor</p:attrName>
                                        </p:attrNameLst>
                                      </p:cBhvr>
                                      <p:to>
                                        <a:schemeClr val="accent2"/>
                                      </p:to>
                                    </p:animClr>
                                    <p:set>
                                      <p:cBhvr>
                                        <p:cTn id="42" dur="500" fill="hold"/>
                                        <p:tgtEl>
                                          <p:spTgt spid="71"/>
                                        </p:tgtEl>
                                        <p:attrNameLst>
                                          <p:attrName>fill.type</p:attrName>
                                        </p:attrNameLst>
                                      </p:cBhvr>
                                      <p:to>
                                        <p:strVal val="solid"/>
                                      </p:to>
                                    </p:set>
                                    <p:set>
                                      <p:cBhvr>
                                        <p:cTn id="43" dur="500" fill="hold"/>
                                        <p:tgtEl>
                                          <p:spTgt spid="71"/>
                                        </p:tgtEl>
                                        <p:attrNameLst>
                                          <p:attrName>fill.on</p:attrName>
                                        </p:attrNameLst>
                                      </p:cBhvr>
                                      <p:to>
                                        <p:strVal val="true"/>
                                      </p:to>
                                    </p:set>
                                  </p:childTnLst>
                                </p:cTn>
                              </p:par>
                              <p:par>
                                <p:cTn id="44" presetID="19" presetClass="emph" presetSubtype="0" repeatCount="3000" fill="hold" grpId="0" nodeType="withEffect">
                                  <p:stCondLst>
                                    <p:cond delay="0"/>
                                  </p:stCondLst>
                                  <p:childTnLst>
                                    <p:animClr clrSpc="rgb" dir="cw">
                                      <p:cBhvr override="childStyle">
                                        <p:cTn id="45" dur="500" fill="hold"/>
                                        <p:tgtEl>
                                          <p:spTgt spid="68"/>
                                        </p:tgtEl>
                                        <p:attrNameLst>
                                          <p:attrName>style.color</p:attrName>
                                        </p:attrNameLst>
                                      </p:cBhvr>
                                      <p:to>
                                        <a:schemeClr val="accent2"/>
                                      </p:to>
                                    </p:animClr>
                                    <p:animClr clrSpc="rgb" dir="cw">
                                      <p:cBhvr>
                                        <p:cTn id="46" dur="500" fill="hold"/>
                                        <p:tgtEl>
                                          <p:spTgt spid="68"/>
                                        </p:tgtEl>
                                        <p:attrNameLst>
                                          <p:attrName>fillcolor</p:attrName>
                                        </p:attrNameLst>
                                      </p:cBhvr>
                                      <p:to>
                                        <a:schemeClr val="accent2"/>
                                      </p:to>
                                    </p:animClr>
                                    <p:set>
                                      <p:cBhvr>
                                        <p:cTn id="47" dur="500" fill="hold"/>
                                        <p:tgtEl>
                                          <p:spTgt spid="68"/>
                                        </p:tgtEl>
                                        <p:attrNameLst>
                                          <p:attrName>fill.type</p:attrName>
                                        </p:attrNameLst>
                                      </p:cBhvr>
                                      <p:to>
                                        <p:strVal val="solid"/>
                                      </p:to>
                                    </p:set>
                                    <p:set>
                                      <p:cBhvr>
                                        <p:cTn id="48" dur="500" fill="hold"/>
                                        <p:tgtEl>
                                          <p:spTgt spid="68"/>
                                        </p:tgtEl>
                                        <p:attrNameLst>
                                          <p:attrName>fill.on</p:attrName>
                                        </p:attrNameLst>
                                      </p:cBhvr>
                                      <p:to>
                                        <p:strVal val="true"/>
                                      </p:to>
                                    </p:set>
                                  </p:childTnLst>
                                </p:cTn>
                              </p:par>
                              <p:par>
                                <p:cTn id="49" presetID="19" presetClass="emph" presetSubtype="0" repeatCount="3000" fill="hold" grpId="0" nodeType="withEffect">
                                  <p:stCondLst>
                                    <p:cond delay="0"/>
                                  </p:stCondLst>
                                  <p:childTnLst>
                                    <p:animClr clrSpc="rgb" dir="cw">
                                      <p:cBhvr override="childStyle">
                                        <p:cTn id="50" dur="500" fill="hold"/>
                                        <p:tgtEl>
                                          <p:spTgt spid="65"/>
                                        </p:tgtEl>
                                        <p:attrNameLst>
                                          <p:attrName>style.color</p:attrName>
                                        </p:attrNameLst>
                                      </p:cBhvr>
                                      <p:to>
                                        <a:schemeClr val="accent2"/>
                                      </p:to>
                                    </p:animClr>
                                    <p:animClr clrSpc="rgb" dir="cw">
                                      <p:cBhvr>
                                        <p:cTn id="51" dur="500" fill="hold"/>
                                        <p:tgtEl>
                                          <p:spTgt spid="65"/>
                                        </p:tgtEl>
                                        <p:attrNameLst>
                                          <p:attrName>fillcolor</p:attrName>
                                        </p:attrNameLst>
                                      </p:cBhvr>
                                      <p:to>
                                        <a:schemeClr val="accent2"/>
                                      </p:to>
                                    </p:animClr>
                                    <p:set>
                                      <p:cBhvr>
                                        <p:cTn id="52" dur="500" fill="hold"/>
                                        <p:tgtEl>
                                          <p:spTgt spid="65"/>
                                        </p:tgtEl>
                                        <p:attrNameLst>
                                          <p:attrName>fill.type</p:attrName>
                                        </p:attrNameLst>
                                      </p:cBhvr>
                                      <p:to>
                                        <p:strVal val="solid"/>
                                      </p:to>
                                    </p:set>
                                    <p:set>
                                      <p:cBhvr>
                                        <p:cTn id="53" dur="500" fill="hold"/>
                                        <p:tgtEl>
                                          <p:spTgt spid="65"/>
                                        </p:tgtEl>
                                        <p:attrNameLst>
                                          <p:attrName>fill.on</p:attrName>
                                        </p:attrNameLst>
                                      </p:cBhvr>
                                      <p:to>
                                        <p:strVal val="true"/>
                                      </p:to>
                                    </p:set>
                                  </p:childTnLst>
                                </p:cTn>
                              </p:par>
                              <p:par>
                                <p:cTn id="54" presetID="19" presetClass="emph" presetSubtype="0" repeatCount="3000" fill="hold" grpId="0" nodeType="withEffect">
                                  <p:stCondLst>
                                    <p:cond delay="0"/>
                                  </p:stCondLst>
                                  <p:childTnLst>
                                    <p:animClr clrSpc="rgb" dir="cw">
                                      <p:cBhvr override="childStyle">
                                        <p:cTn id="55" dur="500" fill="hold"/>
                                        <p:tgtEl>
                                          <p:spTgt spid="64"/>
                                        </p:tgtEl>
                                        <p:attrNameLst>
                                          <p:attrName>style.color</p:attrName>
                                        </p:attrNameLst>
                                      </p:cBhvr>
                                      <p:to>
                                        <a:schemeClr val="accent2"/>
                                      </p:to>
                                    </p:animClr>
                                    <p:animClr clrSpc="rgb" dir="cw">
                                      <p:cBhvr>
                                        <p:cTn id="56" dur="500" fill="hold"/>
                                        <p:tgtEl>
                                          <p:spTgt spid="64"/>
                                        </p:tgtEl>
                                        <p:attrNameLst>
                                          <p:attrName>fillcolor</p:attrName>
                                        </p:attrNameLst>
                                      </p:cBhvr>
                                      <p:to>
                                        <a:schemeClr val="accent2"/>
                                      </p:to>
                                    </p:animClr>
                                    <p:set>
                                      <p:cBhvr>
                                        <p:cTn id="57" dur="500" fill="hold"/>
                                        <p:tgtEl>
                                          <p:spTgt spid="64"/>
                                        </p:tgtEl>
                                        <p:attrNameLst>
                                          <p:attrName>fill.type</p:attrName>
                                        </p:attrNameLst>
                                      </p:cBhvr>
                                      <p:to>
                                        <p:strVal val="solid"/>
                                      </p:to>
                                    </p:set>
                                    <p:set>
                                      <p:cBhvr>
                                        <p:cTn id="58" dur="500" fill="hold"/>
                                        <p:tgtEl>
                                          <p:spTgt spid="64"/>
                                        </p:tgtEl>
                                        <p:attrNameLst>
                                          <p:attrName>fill.on</p:attrName>
                                        </p:attrNameLst>
                                      </p:cBhvr>
                                      <p:to>
                                        <p:strVal val="true"/>
                                      </p:to>
                                    </p:set>
                                  </p:childTnLst>
                                </p:cTn>
                              </p:par>
                              <p:par>
                                <p:cTn id="59" presetID="19" presetClass="emph" presetSubtype="0" repeatCount="3000" fill="hold" grpId="0" nodeType="withEffect">
                                  <p:stCondLst>
                                    <p:cond delay="0"/>
                                  </p:stCondLst>
                                  <p:childTnLst>
                                    <p:animClr clrSpc="rgb" dir="cw">
                                      <p:cBhvr override="childStyle">
                                        <p:cTn id="60" dur="500" fill="hold"/>
                                        <p:tgtEl>
                                          <p:spTgt spid="63"/>
                                        </p:tgtEl>
                                        <p:attrNameLst>
                                          <p:attrName>style.color</p:attrName>
                                        </p:attrNameLst>
                                      </p:cBhvr>
                                      <p:to>
                                        <a:schemeClr val="accent2"/>
                                      </p:to>
                                    </p:animClr>
                                    <p:animClr clrSpc="rgb" dir="cw">
                                      <p:cBhvr>
                                        <p:cTn id="61" dur="500" fill="hold"/>
                                        <p:tgtEl>
                                          <p:spTgt spid="63"/>
                                        </p:tgtEl>
                                        <p:attrNameLst>
                                          <p:attrName>fillcolor</p:attrName>
                                        </p:attrNameLst>
                                      </p:cBhvr>
                                      <p:to>
                                        <a:schemeClr val="accent2"/>
                                      </p:to>
                                    </p:animClr>
                                    <p:set>
                                      <p:cBhvr>
                                        <p:cTn id="62" dur="500" fill="hold"/>
                                        <p:tgtEl>
                                          <p:spTgt spid="63"/>
                                        </p:tgtEl>
                                        <p:attrNameLst>
                                          <p:attrName>fill.type</p:attrName>
                                        </p:attrNameLst>
                                      </p:cBhvr>
                                      <p:to>
                                        <p:strVal val="solid"/>
                                      </p:to>
                                    </p:set>
                                    <p:set>
                                      <p:cBhvr>
                                        <p:cTn id="63" dur="500" fill="hold"/>
                                        <p:tgtEl>
                                          <p:spTgt spid="63"/>
                                        </p:tgtEl>
                                        <p:attrNameLst>
                                          <p:attrName>fill.on</p:attrName>
                                        </p:attrNameLst>
                                      </p:cBhvr>
                                      <p:to>
                                        <p:strVal val="true"/>
                                      </p:to>
                                    </p:set>
                                  </p:childTnLst>
                                </p:cTn>
                              </p:par>
                              <p:par>
                                <p:cTn id="64" presetID="19" presetClass="emph" presetSubtype="0" repeatCount="3000" fill="hold" grpId="0" nodeType="withEffect">
                                  <p:stCondLst>
                                    <p:cond delay="0"/>
                                  </p:stCondLst>
                                  <p:childTnLst>
                                    <p:animClr clrSpc="rgb" dir="cw">
                                      <p:cBhvr override="childStyle">
                                        <p:cTn id="65" dur="500" fill="hold"/>
                                        <p:tgtEl>
                                          <p:spTgt spid="59"/>
                                        </p:tgtEl>
                                        <p:attrNameLst>
                                          <p:attrName>style.color</p:attrName>
                                        </p:attrNameLst>
                                      </p:cBhvr>
                                      <p:to>
                                        <a:schemeClr val="accent2"/>
                                      </p:to>
                                    </p:animClr>
                                    <p:animClr clrSpc="rgb" dir="cw">
                                      <p:cBhvr>
                                        <p:cTn id="66" dur="500" fill="hold"/>
                                        <p:tgtEl>
                                          <p:spTgt spid="59"/>
                                        </p:tgtEl>
                                        <p:attrNameLst>
                                          <p:attrName>fillcolor</p:attrName>
                                        </p:attrNameLst>
                                      </p:cBhvr>
                                      <p:to>
                                        <a:schemeClr val="accent2"/>
                                      </p:to>
                                    </p:animClr>
                                    <p:set>
                                      <p:cBhvr>
                                        <p:cTn id="67" dur="500" fill="hold"/>
                                        <p:tgtEl>
                                          <p:spTgt spid="59"/>
                                        </p:tgtEl>
                                        <p:attrNameLst>
                                          <p:attrName>fill.type</p:attrName>
                                        </p:attrNameLst>
                                      </p:cBhvr>
                                      <p:to>
                                        <p:strVal val="solid"/>
                                      </p:to>
                                    </p:set>
                                    <p:set>
                                      <p:cBhvr>
                                        <p:cTn id="68" dur="500" fill="hold"/>
                                        <p:tgtEl>
                                          <p:spTgt spid="59"/>
                                        </p:tgtEl>
                                        <p:attrNameLst>
                                          <p:attrName>fill.on</p:attrName>
                                        </p:attrNameLst>
                                      </p:cBhvr>
                                      <p:to>
                                        <p:strVal val="true"/>
                                      </p:to>
                                    </p:set>
                                  </p:childTnLst>
                                </p:cTn>
                              </p:par>
                              <p:par>
                                <p:cTn id="69" presetID="19" presetClass="emph" presetSubtype="0" repeatCount="3000" fill="hold" grpId="0" nodeType="withEffect">
                                  <p:stCondLst>
                                    <p:cond delay="0"/>
                                  </p:stCondLst>
                                  <p:childTnLst>
                                    <p:animClr clrSpc="rgb" dir="cw">
                                      <p:cBhvr override="childStyle">
                                        <p:cTn id="70" dur="500" fill="hold"/>
                                        <p:tgtEl>
                                          <p:spTgt spid="58"/>
                                        </p:tgtEl>
                                        <p:attrNameLst>
                                          <p:attrName>style.color</p:attrName>
                                        </p:attrNameLst>
                                      </p:cBhvr>
                                      <p:to>
                                        <a:schemeClr val="accent2"/>
                                      </p:to>
                                    </p:animClr>
                                    <p:animClr clrSpc="rgb" dir="cw">
                                      <p:cBhvr>
                                        <p:cTn id="71" dur="500" fill="hold"/>
                                        <p:tgtEl>
                                          <p:spTgt spid="58"/>
                                        </p:tgtEl>
                                        <p:attrNameLst>
                                          <p:attrName>fillcolor</p:attrName>
                                        </p:attrNameLst>
                                      </p:cBhvr>
                                      <p:to>
                                        <a:schemeClr val="accent2"/>
                                      </p:to>
                                    </p:animClr>
                                    <p:set>
                                      <p:cBhvr>
                                        <p:cTn id="72" dur="500" fill="hold"/>
                                        <p:tgtEl>
                                          <p:spTgt spid="58"/>
                                        </p:tgtEl>
                                        <p:attrNameLst>
                                          <p:attrName>fill.type</p:attrName>
                                        </p:attrNameLst>
                                      </p:cBhvr>
                                      <p:to>
                                        <p:strVal val="solid"/>
                                      </p:to>
                                    </p:set>
                                    <p:set>
                                      <p:cBhvr>
                                        <p:cTn id="73" dur="500" fill="hold"/>
                                        <p:tgtEl>
                                          <p:spTgt spid="58"/>
                                        </p:tgtEl>
                                        <p:attrNameLst>
                                          <p:attrName>fill.on</p:attrName>
                                        </p:attrNameLst>
                                      </p:cBhvr>
                                      <p:to>
                                        <p:strVal val="true"/>
                                      </p:to>
                                    </p:set>
                                  </p:childTnLst>
                                </p:cTn>
                              </p:par>
                              <p:par>
                                <p:cTn id="74" presetID="26" presetClass="emph" presetSubtype="0" repeatCount="3000" fill="hold" nodeType="withEffect">
                                  <p:stCondLst>
                                    <p:cond delay="0"/>
                                  </p:stCondLst>
                                  <p:childTnLst>
                                    <p:animEffect transition="out" filter="fade">
                                      <p:cBhvr>
                                        <p:cTn id="75" dur="500" tmFilter="0, 0; .2, .5; .8, .5; 1, 0"/>
                                        <p:tgtEl>
                                          <p:spTgt spid="46">
                                            <p:txEl>
                                              <p:pRg st="5" end="5"/>
                                            </p:txEl>
                                          </p:spTgt>
                                        </p:tgtEl>
                                      </p:cBhvr>
                                    </p:animEffect>
                                    <p:animScale>
                                      <p:cBhvr>
                                        <p:cTn id="76" dur="250" autoRev="1" fill="hold"/>
                                        <p:tgtEl>
                                          <p:spTgt spid="46">
                                            <p:txEl>
                                              <p:pRg st="5" end="5"/>
                                            </p:txEl>
                                          </p:spTgt>
                                        </p:tgtEl>
                                      </p:cBhvr>
                                      <p:by x="105000" y="105000"/>
                                    </p:animScale>
                                  </p:childTnLst>
                                </p:cTn>
                              </p:par>
                              <p:par>
                                <p:cTn id="77" presetID="26" presetClass="emph" presetSubtype="0" repeatCount="3000" fill="hold" nodeType="withEffect">
                                  <p:stCondLst>
                                    <p:cond delay="0"/>
                                  </p:stCondLst>
                                  <p:childTnLst>
                                    <p:animEffect transition="out" filter="fade">
                                      <p:cBhvr>
                                        <p:cTn id="78" dur="500" tmFilter="0, 0; .2, .5; .8, .5; 1, 0"/>
                                        <p:tgtEl>
                                          <p:spTgt spid="46">
                                            <p:txEl>
                                              <p:pRg st="6" end="6"/>
                                            </p:txEl>
                                          </p:spTgt>
                                        </p:tgtEl>
                                      </p:cBhvr>
                                    </p:animEffect>
                                    <p:animScale>
                                      <p:cBhvr>
                                        <p:cTn id="79" dur="250" autoRev="1" fill="hold"/>
                                        <p:tgtEl>
                                          <p:spTgt spid="46">
                                            <p:txEl>
                                              <p:pRg st="6" end="6"/>
                                            </p:txEl>
                                          </p:spTgt>
                                        </p:tgtEl>
                                      </p:cBhvr>
                                      <p:by x="105000" y="105000"/>
                                    </p:animScale>
                                  </p:childTnLst>
                                </p:cTn>
                              </p:par>
                              <p:par>
                                <p:cTn id="80" presetID="26" presetClass="emph" presetSubtype="0" repeatCount="3000" fill="hold" nodeType="withEffect">
                                  <p:stCondLst>
                                    <p:cond delay="0"/>
                                  </p:stCondLst>
                                  <p:childTnLst>
                                    <p:animEffect transition="out" filter="fade">
                                      <p:cBhvr>
                                        <p:cTn id="81" dur="500" tmFilter="0, 0; .2, .5; .8, .5; 1, 0"/>
                                        <p:tgtEl>
                                          <p:spTgt spid="46">
                                            <p:txEl>
                                              <p:pRg st="7" end="7"/>
                                            </p:txEl>
                                          </p:spTgt>
                                        </p:tgtEl>
                                      </p:cBhvr>
                                    </p:animEffect>
                                    <p:animScale>
                                      <p:cBhvr>
                                        <p:cTn id="82" dur="250" autoRev="1" fill="hold"/>
                                        <p:tgtEl>
                                          <p:spTgt spid="46">
                                            <p:txEl>
                                              <p:pRg st="7" end="7"/>
                                            </p:txEl>
                                          </p:spTgt>
                                        </p:tgtEl>
                                      </p:cBhvr>
                                      <p:by x="105000" y="105000"/>
                                    </p:animScale>
                                  </p:childTnLst>
                                </p:cTn>
                              </p:par>
                              <p:par>
                                <p:cTn id="83" presetID="26" presetClass="emph" presetSubtype="0" repeatCount="3000" fill="hold" nodeType="withEffect">
                                  <p:stCondLst>
                                    <p:cond delay="0"/>
                                  </p:stCondLst>
                                  <p:childTnLst>
                                    <p:animEffect transition="out" filter="fade">
                                      <p:cBhvr>
                                        <p:cTn id="84" dur="500" tmFilter="0, 0; .2, .5; .8, .5; 1, 0"/>
                                        <p:tgtEl>
                                          <p:spTgt spid="46">
                                            <p:txEl>
                                              <p:pRg st="8" end="8"/>
                                            </p:txEl>
                                          </p:spTgt>
                                        </p:tgtEl>
                                      </p:cBhvr>
                                    </p:animEffect>
                                    <p:animScale>
                                      <p:cBhvr>
                                        <p:cTn id="85" dur="250" autoRev="1" fill="hold"/>
                                        <p:tgtEl>
                                          <p:spTgt spid="46">
                                            <p:txEl>
                                              <p:pRg st="8" end="8"/>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7" grpId="0" animBg="1"/>
      <p:bldP spid="70" grpId="0" animBg="1"/>
      <p:bldP spid="73" grpId="0" animBg="1"/>
      <p:bldP spid="77" grpId="0" animBg="1"/>
      <p:bldP spid="80" grpId="0" animBg="1"/>
      <p:bldP spid="101" grpId="0" animBg="1"/>
      <p:bldP spid="58" grpId="0" animBg="1"/>
      <p:bldP spid="59" grpId="0" animBg="1"/>
      <p:bldP spid="63" grpId="0" animBg="1"/>
      <p:bldP spid="64" grpId="0" animBg="1"/>
      <p:bldP spid="65" grpId="0" animBg="1"/>
      <p:bldP spid="68" grpId="0" animBg="1"/>
      <p:bldP spid="71" grpId="0" animBg="1"/>
      <p:bldP spid="74" grpId="0" animBg="1"/>
    </p:bldLst>
  </p:timing>
</p:sld>
</file>

<file path=ppt/theme/theme1.xml><?xml version="1.0" encoding="utf-8"?>
<a:theme xmlns:a="http://schemas.openxmlformats.org/drawingml/2006/main" name="wondershare_20060523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ondershare_20060523a">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spDef>
    <a:lnDef>
      <a:spPr bwMode="auto">
        <a:xfrm>
          <a:off x="0" y="0"/>
          <a:ext cx="1" cy="1"/>
        </a:xfrm>
        <a:custGeom>
          <a:avLst/>
          <a:gdLst/>
          <a:ahLst/>
          <a:cxnLst/>
          <a:rect l="0" t="0" r="0" b="0"/>
          <a:pathLst/>
        </a:custGeom>
        <a:solidFill>
          <a:schemeClr val="bg1"/>
        </a:solidFill>
        <a:ln w="12700" cap="flat" cmpd="sng"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000" b="0" i="0" u="none" strike="noStrike" cap="none" normalizeH="0" baseline="0" smtClean="0">
            <a:ln>
              <a:noFill/>
            </a:ln>
            <a:solidFill>
              <a:schemeClr val="tx1"/>
            </a:solidFill>
            <a:effectLst/>
            <a:latin typeface="Arial" charset="0"/>
            <a:ea typeface="黑体" pitchFamily="2" charset="-122"/>
          </a:defRPr>
        </a:defPPr>
      </a:lstStyle>
    </a:lnDef>
  </a:objectDefaults>
  <a:extraClrSchemeLst>
    <a:extraClrScheme>
      <a:clrScheme name="wondershare_20060523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ondershare_20060523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ondershare_20060523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ondershare_20060523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ondershare_20060523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ondershare_20060523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ondershare_20060523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ondershare_20060523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ondershare_20060523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ondershare_20060523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ondershare_20060523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ondershare_20060523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42817</TotalTime>
  <Words>6846</Words>
  <Application>Microsoft Office PowerPoint</Application>
  <PresentationFormat>全屏显示(4:3)</PresentationFormat>
  <Paragraphs>909</Paragraphs>
  <Slides>30</Slides>
  <Notes>30</Notes>
  <HiddenSlides>0</HiddenSlides>
  <MMClips>9</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华文隶书</vt:lpstr>
      <vt:lpstr>宋体</vt:lpstr>
      <vt:lpstr>黑体</vt:lpstr>
      <vt:lpstr>Arial</vt:lpstr>
      <vt:lpstr>Brush Script Std</vt:lpstr>
      <vt:lpstr>Calibri</vt:lpstr>
      <vt:lpstr>Cambria Math</vt:lpstr>
      <vt:lpstr>Times New Roman</vt:lpstr>
      <vt:lpstr>Wingdings</vt:lpstr>
      <vt:lpstr>wondershare_20060523a</vt:lpstr>
      <vt:lpstr>A-Level Computing Module 2</vt:lpstr>
      <vt:lpstr>Lesson Orientation</vt:lpstr>
      <vt:lpstr>Lesson Orientation</vt:lpstr>
      <vt:lpstr>Introduction of Sorting Algorithm</vt:lpstr>
      <vt:lpstr>Applications of Sorting Algorithm</vt:lpstr>
      <vt:lpstr>Lesson Orientation</vt:lpstr>
      <vt:lpstr>3 Basic Algorithms: Insertion</vt:lpstr>
      <vt:lpstr>3 Basic Algorithms: Insertion</vt:lpstr>
      <vt:lpstr>PowerPoint 演示文稿</vt:lpstr>
      <vt:lpstr>PowerPoint 演示文稿</vt:lpstr>
      <vt:lpstr>3 Basic Algorithms: Selection</vt:lpstr>
      <vt:lpstr>PowerPoint 演示文稿</vt:lpstr>
      <vt:lpstr>PowerPoint 演示文稿</vt:lpstr>
      <vt:lpstr>PowerPoint 演示文稿</vt:lpstr>
      <vt:lpstr>3 Basic Algorithms: Bubble</vt:lpstr>
      <vt:lpstr>3 Basic Algorithms: Bubble</vt:lpstr>
      <vt:lpstr>PowerPoint 演示文稿</vt:lpstr>
      <vt:lpstr>PowerPoint 演示文稿</vt:lpstr>
      <vt:lpstr>Quiz: 3 Basic Algorithms</vt:lpstr>
      <vt:lpstr>3 Basic Algorithms: Insertion</vt:lpstr>
      <vt:lpstr>3 Basic Algorithms: Selection</vt:lpstr>
      <vt:lpstr>3 Basic Algorithms: Bubble</vt:lpstr>
      <vt:lpstr>Summary: 3 Basic Algorithms</vt:lpstr>
      <vt:lpstr>Performance Analysis</vt:lpstr>
      <vt:lpstr>Performance Analysis: Bubble</vt:lpstr>
      <vt:lpstr>Performance Analysis: Bubble</vt:lpstr>
      <vt:lpstr>Performance Analysis</vt:lpstr>
      <vt:lpstr>Performance Analysis</vt:lpstr>
      <vt:lpstr>Extensions</vt:lpstr>
      <vt:lpstr>Thank you very much!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windy</dc:creator>
  <cp:lastModifiedBy>windy</cp:lastModifiedBy>
  <cp:revision>1659</cp:revision>
  <cp:lastPrinted>2013-12-11T22:01:45Z</cp:lastPrinted>
  <dcterms:created xsi:type="dcterms:W3CDTF">1601-01-01T00:00:00Z</dcterms:created>
  <dcterms:modified xsi:type="dcterms:W3CDTF">2016-09-30T04:15:53Z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